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340" r:id="rId5"/>
    <p:sldId id="342" r:id="rId6"/>
    <p:sldId id="297" r:id="rId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0FE"/>
    <a:srgbClr val="FFCCFF"/>
    <a:srgbClr val="FFFFCC"/>
    <a:srgbClr val="DDDDDD"/>
    <a:srgbClr val="CCECFF"/>
    <a:srgbClr val="CCCCFF"/>
    <a:srgbClr val="99CCFF"/>
    <a:srgbClr val="6699FF"/>
    <a:srgbClr val="E1BD75"/>
    <a:srgbClr val="866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6353" autoAdjust="0"/>
  </p:normalViewPr>
  <p:slideViewPr>
    <p:cSldViewPr>
      <p:cViewPr>
        <p:scale>
          <a:sx n="100" d="100"/>
          <a:sy n="100" d="100"/>
        </p:scale>
        <p:origin x="222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notesMasters/notesMaster1.xml" Type="http://schemas.openxmlformats.org/officeDocument/2006/relationships/notesMaster"/><Relationship Id="rId9" Target="presProps.xml" Type="http://schemas.openxmlformats.org/officeDocument/2006/relationships/pres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7" y="1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1109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2" tIns="45926" rIns="91852" bIns="45926" rtlCol="0" anchor="ctr"/>
          <a:lstStyle/>
          <a:p>
            <a:endParaRPr lang="ja-JP" altLang="en-US"/>
          </a:p>
        </p:txBody>
      </p:sp>
      <p:sp>
        <p:nvSpPr>
          <p:cNvPr id="1110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400" cy="4475560"/>
          </a:xfrm>
          <a:prstGeom prst="rect">
            <a:avLst/>
          </a:prstGeom>
        </p:spPr>
        <p:txBody>
          <a:bodyPr vert="horz" lIns="91852" tIns="45926" rIns="91852" bIns="459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11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679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2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7" y="9446679"/>
            <a:ext cx="2971799" cy="497285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97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4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07EA6-0398-4990-8029-A74DB74122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72320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hdphoto1.wdp" Type="http://schemas.microsoft.com/office/2007/relationships/hdphoto"/><Relationship Id="rId4" Target="../media/image1.png" Type="http://schemas.openxmlformats.org/officeDocument/2006/relationships/image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6 Rectángulo"/>
          <p:cNvSpPr/>
          <p:nvPr userDrawn="1"/>
        </p:nvSpPr>
        <p:spPr>
          <a:xfrm>
            <a:off x="0" y="0"/>
            <a:ext cx="7884368" cy="6858000"/>
          </a:xfrm>
          <a:prstGeom prst="rect">
            <a:avLst/>
          </a:prstGeom>
          <a:solidFill>
            <a:srgbClr val="BF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7 Rectángulo"/>
          <p:cNvSpPr/>
          <p:nvPr userDrawn="1"/>
        </p:nvSpPr>
        <p:spPr>
          <a:xfrm rot="5400000">
            <a:off x="5193196" y="2907196"/>
            <a:ext cx="6858000" cy="104360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3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  <p:pic>
        <p:nvPicPr>
          <p:cNvPr id="1039" name="Picture 6" descr="https://www.mofa.go.jp/mofaj/files/10000003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884368" cy="3763421"/>
          </a:xfrm>
          <a:prstGeom prst="rect">
            <a:avLst/>
          </a:prstGeom>
          <a:noFill/>
        </p:spPr>
      </p:pic>
      <p:pic>
        <p:nvPicPr>
          <p:cNvPr id="1040" name="Picture 2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4" y="56282"/>
            <a:ext cx="1633537" cy="292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1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 u="sng">
                <a:solidFill>
                  <a:srgbClr val="86631D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2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96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9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9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02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0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10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4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4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51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5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57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58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5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6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1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9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64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5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66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7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6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6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7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7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6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7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82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83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8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8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1090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6CD-D9A3-4C0F-8534-910F1664C7A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09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451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1.png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6 Rectángulo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BF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>
          <a:xfrm>
            <a:off x="1835696" y="4756"/>
            <a:ext cx="5472608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2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DF6CD-D9A3-4C0F-8534-910F1664C7A0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102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330C-6CF0-47C0-AC77-88CB9D878BBF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04" y="56282"/>
            <a:ext cx="1633537" cy="292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32" name="8 Rectángulo"/>
          <p:cNvSpPr/>
          <p:nvPr/>
        </p:nvSpPr>
        <p:spPr>
          <a:xfrm>
            <a:off x="0" y="6756834"/>
            <a:ext cx="9144000" cy="10116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23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https://www.argentina.gob.ar/habitat/integracion-socio-urbana/renabap/mapa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9.png" Type="http://schemas.openxmlformats.org/officeDocument/2006/relationships/image"/><Relationship Id="rId4" Target="https://www.ezairyu.mofa.go.jp/RRnet/index.html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lla">
            <a:extLst>
              <a:ext uri="{FF2B5EF4-FFF2-40B4-BE49-F238E27FC236}">
                <a16:creationId xmlns:a16="http://schemas.microsoft.com/office/drawing/2014/main" id="{BE606D7E-3BB4-1A91-EE50-B5011BAE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313" y="476672"/>
            <a:ext cx="583719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107">
            <a:extLst>
              <a:ext uri="{FF2B5EF4-FFF2-40B4-BE49-F238E27FC236}">
                <a16:creationId xmlns:a16="http://schemas.microsoft.com/office/drawing/2014/main" id="{C457938F-0E18-7699-E23F-F95E320BD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491200"/>
              </p:ext>
            </p:extLst>
          </p:nvPr>
        </p:nvGraphicFramePr>
        <p:xfrm>
          <a:off x="102662" y="444010"/>
          <a:ext cx="3120486" cy="6254658"/>
        </p:xfrm>
        <a:graphic>
          <a:graphicData uri="http://schemas.openxmlformats.org/drawingml/2006/table">
            <a:tbl>
              <a:tblPr/>
              <a:tblGrid>
                <a:gridCol w="42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番号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名称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行政区画名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人口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人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①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Calacita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Soldati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②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17, Pirelli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Lugano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1,080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③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16, </a:t>
                      </a:r>
                      <a:r>
                        <a:rPr kumimoji="1" lang="en-US" altLang="ja-JP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Emaus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Riachuelo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④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13 bis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Bajo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Flores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⑤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15, Oculta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Lugano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24,000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⑥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3, Fátima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Soldati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11,000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⑦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6, Cildañez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Lugano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13,000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⑧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1-11-14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Bajo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Flores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40,000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⑨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Lugano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24,000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⑩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21-24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Barracas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45,000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⑪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19, INTA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Lugano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5,000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⑫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31 y 31bis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Retiro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25,987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⑬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26, Riachuelo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Barracas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ゴシック" pitchFamily="49" charset="-128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1,100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⑭</a:t>
                      </a:r>
                    </a:p>
                  </a:txBody>
                  <a:tcPr marL="36000" marR="36000" marT="35999" marB="3599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Los Piletones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Soldati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5,200</a:t>
                      </a:r>
                    </a:p>
                  </a:txBody>
                  <a:tcPr marL="36000" marR="36000" marT="35999" marB="35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592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合　計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197,017</a:t>
                      </a:r>
                    </a:p>
                  </a:txBody>
                  <a:tcPr marL="36000" marR="36000" marT="35999" marB="35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5380D9-3986-3137-8292-001F1EB03B2A}"/>
              </a:ext>
            </a:extLst>
          </p:cNvPr>
          <p:cNvSpPr txBox="1"/>
          <p:nvPr/>
        </p:nvSpPr>
        <p:spPr>
          <a:xfrm>
            <a:off x="5576002" y="5301208"/>
            <a:ext cx="357020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（出典：２０１５年アルゼンチン国勢調査資料）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1A34D025-DD3D-C551-5F34-A5D8ADDD0CE3}"/>
              </a:ext>
            </a:extLst>
          </p:cNvPr>
          <p:cNvSpPr/>
          <p:nvPr/>
        </p:nvSpPr>
        <p:spPr>
          <a:xfrm>
            <a:off x="8229058" y="2310291"/>
            <a:ext cx="737736" cy="243880"/>
          </a:xfrm>
          <a:prstGeom prst="wedgeRectCallout">
            <a:avLst>
              <a:gd name="adj1" fmla="val -63440"/>
              <a:gd name="adj2" fmla="val 140613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大使館</a:t>
            </a:r>
          </a:p>
        </p:txBody>
      </p:sp>
      <p:sp>
        <p:nvSpPr>
          <p:cNvPr id="4" name="星: 5 pt 3">
            <a:extLst>
              <a:ext uri="{FF2B5EF4-FFF2-40B4-BE49-F238E27FC236}">
                <a16:creationId xmlns:a16="http://schemas.microsoft.com/office/drawing/2014/main" id="{B411C858-D846-4BEC-2380-B9A28E61E5B1}"/>
              </a:ext>
            </a:extLst>
          </p:cNvPr>
          <p:cNvSpPr/>
          <p:nvPr/>
        </p:nvSpPr>
        <p:spPr>
          <a:xfrm>
            <a:off x="5072881" y="1838474"/>
            <a:ext cx="115970" cy="105427"/>
          </a:xfrm>
          <a:prstGeom prst="star5">
            <a:avLst/>
          </a:prstGeom>
          <a:solidFill>
            <a:schemeClr val="bg2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3B0A2F40-6BF2-2352-48D1-DEB7B7FD472D}"/>
              </a:ext>
            </a:extLst>
          </p:cNvPr>
          <p:cNvSpPr/>
          <p:nvPr/>
        </p:nvSpPr>
        <p:spPr>
          <a:xfrm>
            <a:off x="8068336" y="2708920"/>
            <a:ext cx="115970" cy="105427"/>
          </a:xfrm>
          <a:prstGeom prst="star5">
            <a:avLst/>
          </a:prstGeom>
          <a:solidFill>
            <a:schemeClr val="bg2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7A8D9DAC-309A-1B88-1C03-3EAC2159A01D}"/>
              </a:ext>
            </a:extLst>
          </p:cNvPr>
          <p:cNvSpPr/>
          <p:nvPr/>
        </p:nvSpPr>
        <p:spPr>
          <a:xfrm>
            <a:off x="4021524" y="2434216"/>
            <a:ext cx="1100951" cy="243880"/>
          </a:xfrm>
          <a:prstGeom prst="wedgeRectCallout">
            <a:avLst>
              <a:gd name="adj1" fmla="val 53029"/>
              <a:gd name="adj2" fmla="val -247763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日本人学校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9B1ED62-4B72-5A35-95DD-51D783FBDAA0}"/>
              </a:ext>
            </a:extLst>
          </p:cNvPr>
          <p:cNvSpPr/>
          <p:nvPr/>
        </p:nvSpPr>
        <p:spPr>
          <a:xfrm>
            <a:off x="6464850" y="1725731"/>
            <a:ext cx="576064" cy="207862"/>
          </a:xfrm>
          <a:prstGeom prst="wedgeRectCallout">
            <a:avLst>
              <a:gd name="adj1" fmla="val 9474"/>
              <a:gd name="adj2" fmla="val -146063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空港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6A2E6E5A-9A44-7A89-EA51-F1B39923B331}"/>
              </a:ext>
            </a:extLst>
          </p:cNvPr>
          <p:cNvSpPr/>
          <p:nvPr/>
        </p:nvSpPr>
        <p:spPr>
          <a:xfrm>
            <a:off x="6332377" y="2513370"/>
            <a:ext cx="1281856" cy="243880"/>
          </a:xfrm>
          <a:prstGeom prst="wedgeRectCallout">
            <a:avLst>
              <a:gd name="adj1" fmla="val 80021"/>
              <a:gd name="adj2" fmla="val -89960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レティーロ駅</a:t>
            </a:r>
          </a:p>
        </p:txBody>
      </p:sp>
      <p:sp>
        <p:nvSpPr>
          <p:cNvPr id="12" name="星: 5 pt 11">
            <a:extLst>
              <a:ext uri="{FF2B5EF4-FFF2-40B4-BE49-F238E27FC236}">
                <a16:creationId xmlns:a16="http://schemas.microsoft.com/office/drawing/2014/main" id="{C5F4AA76-5FA8-1C58-0BF7-1500F076B094}"/>
              </a:ext>
            </a:extLst>
          </p:cNvPr>
          <p:cNvSpPr/>
          <p:nvPr/>
        </p:nvSpPr>
        <p:spPr>
          <a:xfrm>
            <a:off x="7957789" y="2326804"/>
            <a:ext cx="115970" cy="105427"/>
          </a:xfrm>
          <a:prstGeom prst="star5">
            <a:avLst/>
          </a:prstGeom>
          <a:solidFill>
            <a:schemeClr val="bg2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03056C-456F-BB5C-BB6B-88C6C6165AC3}"/>
              </a:ext>
            </a:extLst>
          </p:cNvPr>
          <p:cNvSpPr txBox="1"/>
          <p:nvPr/>
        </p:nvSpPr>
        <p:spPr>
          <a:xfrm>
            <a:off x="3271312" y="5773285"/>
            <a:ext cx="583719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●レティーロ駅北側一帯に大規模なスラム街がありますが、</a:t>
            </a:r>
            <a:r>
              <a:rPr lang="ja-JP" altLang="en-US" sz="1400" dirty="0">
                <a:solidFill>
                  <a:srgbClr val="FF0000"/>
                </a:solidFill>
              </a:rPr>
              <a:t>絶対に興味本位で近付かない</a:t>
            </a:r>
            <a:r>
              <a:rPr lang="ja-JP" altLang="en-US" sz="1400" dirty="0"/>
              <a:t>でください。（邦人観光客も強盗被害に遭遇しています。）</a:t>
            </a:r>
            <a:endParaRPr lang="en-US" altLang="ja-JP" sz="1400" dirty="0"/>
          </a:p>
          <a:p>
            <a:r>
              <a:rPr lang="ja-JP" altLang="en-US" sz="1400" dirty="0"/>
              <a:t>●スラム街に行かない＝「安全」ではありません。市内では</a:t>
            </a:r>
            <a:r>
              <a:rPr lang="ja-JP" altLang="en-US" sz="1400" dirty="0">
                <a:solidFill>
                  <a:srgbClr val="FF0000"/>
                </a:solidFill>
              </a:rPr>
              <a:t>強盗・窃盗事件</a:t>
            </a:r>
            <a:r>
              <a:rPr lang="ja-JP" altLang="en-US" sz="1400" dirty="0"/>
              <a:t>が多発しており、</a:t>
            </a:r>
            <a:r>
              <a:rPr lang="ja-JP" altLang="en-US" sz="1400" dirty="0">
                <a:solidFill>
                  <a:srgbClr val="FF0000"/>
                </a:solidFill>
              </a:rPr>
              <a:t>特に観光名所の様な人が多く集まる場所</a:t>
            </a:r>
            <a:r>
              <a:rPr lang="ja-JP" altLang="en-US" sz="1400" dirty="0"/>
              <a:t>で発生しています。</a:t>
            </a:r>
            <a:endParaRPr lang="en-US" altLang="ja-JP" sz="1400" dirty="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C7420CE4-E8A6-5B84-B46F-BB6F73843921}"/>
              </a:ext>
            </a:extLst>
          </p:cNvPr>
          <p:cNvSpPr/>
          <p:nvPr/>
        </p:nvSpPr>
        <p:spPr>
          <a:xfrm>
            <a:off x="4995220" y="3346604"/>
            <a:ext cx="737736" cy="243880"/>
          </a:xfrm>
          <a:prstGeom prst="wedgeRectCallout">
            <a:avLst>
              <a:gd name="adj1" fmla="val 85524"/>
              <a:gd name="adj2" fmla="val 367640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韓国街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F2AC4113-4B8C-D08D-83DB-5063DC5A4BBC}"/>
              </a:ext>
            </a:extLst>
          </p:cNvPr>
          <p:cNvSpPr/>
          <p:nvPr/>
        </p:nvSpPr>
        <p:spPr>
          <a:xfrm>
            <a:off x="6936835" y="2954640"/>
            <a:ext cx="1034041" cy="243880"/>
          </a:xfrm>
          <a:prstGeom prst="wedgeRectCallout">
            <a:avLst>
              <a:gd name="adj1" fmla="val 98149"/>
              <a:gd name="adj2" fmla="val 70312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緑地公園</a:t>
            </a: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40D381F1-D998-659D-D702-172B21D49695}"/>
              </a:ext>
            </a:extLst>
          </p:cNvPr>
          <p:cNvSpPr/>
          <p:nvPr/>
        </p:nvSpPr>
        <p:spPr>
          <a:xfrm>
            <a:off x="8498681" y="3346603"/>
            <a:ext cx="177775" cy="84777"/>
          </a:xfrm>
          <a:custGeom>
            <a:avLst/>
            <a:gdLst>
              <a:gd name="connsiteX0" fmla="*/ 7144 w 309563"/>
              <a:gd name="connsiteY0" fmla="*/ 50007 h 152400"/>
              <a:gd name="connsiteX1" fmla="*/ 0 w 309563"/>
              <a:gd name="connsiteY1" fmla="*/ 107157 h 152400"/>
              <a:gd name="connsiteX2" fmla="*/ 7144 w 309563"/>
              <a:gd name="connsiteY2" fmla="*/ 150019 h 152400"/>
              <a:gd name="connsiteX3" fmla="*/ 45244 w 309563"/>
              <a:gd name="connsiteY3" fmla="*/ 152400 h 152400"/>
              <a:gd name="connsiteX4" fmla="*/ 78582 w 309563"/>
              <a:gd name="connsiteY4" fmla="*/ 128588 h 152400"/>
              <a:gd name="connsiteX5" fmla="*/ 104775 w 309563"/>
              <a:gd name="connsiteY5" fmla="*/ 111919 h 152400"/>
              <a:gd name="connsiteX6" fmla="*/ 152400 w 309563"/>
              <a:gd name="connsiteY6" fmla="*/ 88107 h 152400"/>
              <a:gd name="connsiteX7" fmla="*/ 204788 w 309563"/>
              <a:gd name="connsiteY7" fmla="*/ 80963 h 152400"/>
              <a:gd name="connsiteX8" fmla="*/ 266700 w 309563"/>
              <a:gd name="connsiteY8" fmla="*/ 76200 h 152400"/>
              <a:gd name="connsiteX9" fmla="*/ 300038 w 309563"/>
              <a:gd name="connsiteY9" fmla="*/ 59532 h 152400"/>
              <a:gd name="connsiteX10" fmla="*/ 309563 w 309563"/>
              <a:gd name="connsiteY10" fmla="*/ 40482 h 152400"/>
              <a:gd name="connsiteX11" fmla="*/ 292894 w 309563"/>
              <a:gd name="connsiteY11" fmla="*/ 9525 h 152400"/>
              <a:gd name="connsiteX12" fmla="*/ 240507 w 309563"/>
              <a:gd name="connsiteY12" fmla="*/ 0 h 152400"/>
              <a:gd name="connsiteX13" fmla="*/ 209550 w 309563"/>
              <a:gd name="connsiteY13" fmla="*/ 0 h 152400"/>
              <a:gd name="connsiteX14" fmla="*/ 192882 w 309563"/>
              <a:gd name="connsiteY14" fmla="*/ 0 h 152400"/>
              <a:gd name="connsiteX15" fmla="*/ 145257 w 309563"/>
              <a:gd name="connsiteY15" fmla="*/ 21432 h 152400"/>
              <a:gd name="connsiteX16" fmla="*/ 119063 w 309563"/>
              <a:gd name="connsiteY16" fmla="*/ 21432 h 152400"/>
              <a:gd name="connsiteX17" fmla="*/ 61913 w 309563"/>
              <a:gd name="connsiteY17" fmla="*/ 52388 h 152400"/>
              <a:gd name="connsiteX18" fmla="*/ 7144 w 309563"/>
              <a:gd name="connsiteY18" fmla="*/ 50007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9563" h="152400">
                <a:moveTo>
                  <a:pt x="7144" y="50007"/>
                </a:moveTo>
                <a:lnTo>
                  <a:pt x="0" y="107157"/>
                </a:lnTo>
                <a:lnTo>
                  <a:pt x="7144" y="150019"/>
                </a:lnTo>
                <a:lnTo>
                  <a:pt x="45244" y="152400"/>
                </a:lnTo>
                <a:lnTo>
                  <a:pt x="78582" y="128588"/>
                </a:lnTo>
                <a:lnTo>
                  <a:pt x="104775" y="111919"/>
                </a:lnTo>
                <a:lnTo>
                  <a:pt x="152400" y="88107"/>
                </a:lnTo>
                <a:lnTo>
                  <a:pt x="204788" y="80963"/>
                </a:lnTo>
                <a:lnTo>
                  <a:pt x="266700" y="76200"/>
                </a:lnTo>
                <a:lnTo>
                  <a:pt x="300038" y="59532"/>
                </a:lnTo>
                <a:lnTo>
                  <a:pt x="309563" y="40482"/>
                </a:lnTo>
                <a:lnTo>
                  <a:pt x="292894" y="9525"/>
                </a:lnTo>
                <a:lnTo>
                  <a:pt x="240507" y="0"/>
                </a:lnTo>
                <a:lnTo>
                  <a:pt x="209550" y="0"/>
                </a:lnTo>
                <a:lnTo>
                  <a:pt x="192882" y="0"/>
                </a:lnTo>
                <a:lnTo>
                  <a:pt x="145257" y="21432"/>
                </a:lnTo>
                <a:lnTo>
                  <a:pt x="119063" y="21432"/>
                </a:lnTo>
                <a:lnTo>
                  <a:pt x="61913" y="52388"/>
                </a:lnTo>
                <a:lnTo>
                  <a:pt x="7144" y="50007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B29DA9EF-A312-0E69-84F1-D13229616677}"/>
              </a:ext>
            </a:extLst>
          </p:cNvPr>
          <p:cNvSpPr/>
          <p:nvPr/>
        </p:nvSpPr>
        <p:spPr>
          <a:xfrm>
            <a:off x="6936835" y="3243301"/>
            <a:ext cx="875525" cy="183231"/>
          </a:xfrm>
          <a:prstGeom prst="wedgeRectCallout">
            <a:avLst>
              <a:gd name="adj1" fmla="val 135075"/>
              <a:gd name="adj2" fmla="val 33859"/>
            </a:avLst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lIns="36000" tIns="36000" rIns="36000" bIns="36000"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当館追記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6A32DB1-39F9-6D0D-63FB-50AE87414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0" t="23544" r="32342"/>
          <a:stretch/>
        </p:blipFill>
        <p:spPr>
          <a:xfrm>
            <a:off x="6881502" y="407452"/>
            <a:ext cx="2291675" cy="1273497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39651F4-667A-7516-9124-1F34DFD0ED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312" y="364862"/>
            <a:ext cx="1932278" cy="13921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27000"/>
          </a:effectLst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B29D207-83D6-B68A-F678-C81ABF8F731C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10B09DC-BA71-85B1-0C51-4634F6D7C749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タイトル 1">
              <a:extLst>
                <a:ext uri="{FF2B5EF4-FFF2-40B4-BE49-F238E27FC236}">
                  <a16:creationId xmlns:a16="http://schemas.microsoft.com/office/drawing/2014/main" id="{5FAC5A17-70EF-E1F9-6755-894DCEB8EC38}"/>
                </a:ext>
              </a:extLst>
            </p:cNvPr>
            <p:cNvSpPr txBox="1">
              <a:spLocks/>
            </p:cNvSpPr>
            <p:nvPr/>
          </p:nvSpPr>
          <p:spPr>
            <a:xfrm>
              <a:off x="964350" y="558242"/>
              <a:ext cx="7215300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400" dirty="0"/>
                <a:t>ブエノスアイレス</a:t>
              </a:r>
              <a:r>
                <a:rPr kumimoji="1" lang="ja-JP" altLang="en-US" sz="2400" dirty="0"/>
                <a:t>市内</a:t>
              </a:r>
              <a:r>
                <a:rPr lang="ja-JP" altLang="en-US" sz="2400" dirty="0"/>
                <a:t>スラム街分布</a:t>
              </a:r>
              <a:r>
                <a:rPr kumimoji="1" lang="ja-JP" altLang="en-US" sz="2400" dirty="0"/>
                <a:t>（いわゆるビジャ）</a:t>
              </a:r>
              <a:endParaRPr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26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AEAE841-740F-15B7-F150-73524428A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1"/>
          <a:stretch/>
        </p:blipFill>
        <p:spPr>
          <a:xfrm>
            <a:off x="211679" y="2132856"/>
            <a:ext cx="4576346" cy="45365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938D42-01B7-E5B2-4463-19EDAA9C7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3" y="2132856"/>
            <a:ext cx="3784258" cy="23840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7C5CE3-DCDB-50F5-18FD-53A18E5F93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3" y="4516898"/>
            <a:ext cx="3784258" cy="222561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DF4BEB-9F02-DFB1-26CE-B32D24FB57F5}"/>
              </a:ext>
            </a:extLst>
          </p:cNvPr>
          <p:cNvSpPr txBox="1"/>
          <p:nvPr/>
        </p:nvSpPr>
        <p:spPr>
          <a:xfrm>
            <a:off x="107504" y="587237"/>
            <a:ext cx="86868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＜</a:t>
            </a:r>
            <a:r>
              <a:rPr lang="en-US" altLang="ja-JP" sz="1600" b="1" u="sng" dirty="0"/>
              <a:t>Mapa de barrios </a:t>
            </a:r>
            <a:r>
              <a:rPr lang="en-US" altLang="ja-JP" sz="1600" b="1" u="sng" dirty="0" err="1"/>
              <a:t>populares</a:t>
            </a:r>
            <a:r>
              <a:rPr lang="ja-JP" altLang="en-US" sz="1600" dirty="0"/>
              <a:t>＞</a:t>
            </a:r>
            <a:endParaRPr lang="en-US" altLang="ja-JP" sz="1600" dirty="0"/>
          </a:p>
          <a:p>
            <a:r>
              <a:rPr lang="ja-JP" altLang="en-US" sz="1600" dirty="0"/>
              <a:t>●アルゼンチン全土に対応。</a:t>
            </a:r>
            <a:endParaRPr lang="en-US" altLang="ja-JP" sz="1600" dirty="0"/>
          </a:p>
          <a:p>
            <a:r>
              <a:rPr lang="ja-JP" altLang="en-US" sz="1600" dirty="0"/>
              <a:t>●場所、範囲、世帯数（規模）の把握が可能⇒初めて訪れる出張先、旅行の際に</a:t>
            </a:r>
            <a:r>
              <a:rPr lang="ja-JP" altLang="en-US" sz="1600"/>
              <a:t>も活用可能。</a:t>
            </a:r>
            <a:endParaRPr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D55868-D900-5C63-AC45-E1CB6D44DD85}"/>
              </a:ext>
            </a:extLst>
          </p:cNvPr>
          <p:cNvSpPr txBox="1"/>
          <p:nvPr/>
        </p:nvSpPr>
        <p:spPr>
          <a:xfrm>
            <a:off x="107503" y="1580609"/>
            <a:ext cx="8686899" cy="307777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●スラム街の分布・検索はこちらから→</a:t>
            </a:r>
            <a:r>
              <a:rPr lang="ja-JP" altLang="en-US" sz="14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6"/>
              </a:rPr>
              <a:t>アルゼンチン政府公式検索ツール「</a:t>
            </a:r>
            <a:r>
              <a:rPr lang="en-US" altLang="ja-JP" sz="14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6"/>
              </a:rPr>
              <a:t>Mapa de </a:t>
            </a:r>
            <a:r>
              <a:rPr lang="en-US" altLang="ja-JP" sz="1400" u="sng" dirty="0">
                <a:solidFill>
                  <a:srgbClr val="0563C1"/>
                </a:solidFill>
                <a:latin typeface="游ゴシック" panose="020B0400000000000000" pitchFamily="50" charset="-128"/>
                <a:cs typeface="Times New Roman" panose="02020603050405020304" pitchFamily="18" charset="0"/>
                <a:hlinkClick r:id="rId6"/>
              </a:rPr>
              <a:t>b</a:t>
            </a:r>
            <a:r>
              <a:rPr lang="en-US" altLang="ja-JP" sz="14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6"/>
              </a:rPr>
              <a:t>arrios </a:t>
            </a:r>
            <a:r>
              <a:rPr lang="en-US" altLang="ja-JP" sz="1400" u="sng" dirty="0" err="1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6"/>
              </a:rPr>
              <a:t>populares</a:t>
            </a:r>
            <a:r>
              <a:rPr lang="ja-JP" altLang="en-US" sz="14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6"/>
              </a:rPr>
              <a:t>」</a:t>
            </a:r>
            <a:endParaRPr kumimoji="1" lang="ja-JP" altLang="en-US" sz="14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3075D79-6647-27C6-0BB5-2D4A16F83B6A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378E373-0C9B-C6A9-4900-BDD3AA4A272A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2972D271-0440-2171-38C0-90983BACA401}"/>
                </a:ext>
              </a:extLst>
            </p:cNvPr>
            <p:cNvSpPr txBox="1">
              <a:spLocks/>
            </p:cNvSpPr>
            <p:nvPr/>
          </p:nvSpPr>
          <p:spPr>
            <a:xfrm>
              <a:off x="1504410" y="558242"/>
              <a:ext cx="6135180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ja-JP" altLang="en-US" sz="2400" dirty="0"/>
                <a:t>スラム街分布・検索ツール</a:t>
              </a:r>
              <a:endParaRPr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436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36245"/>
            <a:ext cx="7992888" cy="493462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2008" y="5787261"/>
            <a:ext cx="896448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1400" b="0" i="0" dirty="0">
                <a:solidFill>
                  <a:srgbClr val="333333"/>
                </a:solidFill>
                <a:effectLst/>
                <a:latin typeface="ヒラギノ角ゴ ProN W3"/>
              </a:rPr>
              <a:t>●旅券法第１６条の規定により、外国に住所又は一時滞在先を定めて</a:t>
            </a:r>
            <a:r>
              <a:rPr lang="en-US" altLang="ja-JP" sz="1400" b="0" i="0" dirty="0">
                <a:solidFill>
                  <a:srgbClr val="FF0000"/>
                </a:solidFill>
                <a:effectLst/>
                <a:latin typeface="ヒラギノ角ゴ ProN W3"/>
              </a:rPr>
              <a:t>3</a:t>
            </a:r>
            <a:r>
              <a:rPr lang="ja-JP" altLang="en-US" sz="1400" b="0" i="0" dirty="0">
                <a:solidFill>
                  <a:srgbClr val="FF0000"/>
                </a:solidFill>
                <a:effectLst/>
                <a:latin typeface="ヒラギノ角ゴ ProN W3"/>
              </a:rPr>
              <a:t>か月以上滞在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ヒラギノ角ゴ ProN W3"/>
              </a:rPr>
              <a:t>する日本人は、</a:t>
            </a:r>
            <a:r>
              <a:rPr lang="ja-JP" altLang="en-US" sz="1400" b="0" i="0" dirty="0">
                <a:solidFill>
                  <a:srgbClr val="FF0000"/>
                </a:solidFill>
                <a:effectLst/>
                <a:latin typeface="ヒラギノ角ゴ ProN W3"/>
              </a:rPr>
              <a:t>在留届を提出することが義務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ヒラギノ角ゴ ProN W3"/>
              </a:rPr>
              <a:t>付けられています。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inherit"/>
              </a:rPr>
              <a:t>在留届が提出されていると、緊急時の連絡、安否確認、各種支援などが受けられます。</a:t>
            </a:r>
            <a:endParaRPr lang="en-US" altLang="ja-JP" sz="1400" b="0" i="0" dirty="0">
              <a:solidFill>
                <a:srgbClr val="333333"/>
              </a:solidFill>
              <a:effectLst/>
              <a:latin typeface="inherit"/>
            </a:endParaRPr>
          </a:p>
          <a:p>
            <a:pPr fontAlgn="base"/>
            <a:r>
              <a:rPr kumimoji="1" lang="ja-JP" altLang="en-US" sz="1400" dirty="0"/>
              <a:t>●たびレジに登録することで、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inherit"/>
              </a:rPr>
              <a:t>海外安全情報メールを受信できます。赴任地からの</a:t>
            </a:r>
            <a:r>
              <a:rPr lang="ja-JP" altLang="en-US" sz="1400" b="0" i="0" dirty="0">
                <a:solidFill>
                  <a:srgbClr val="FF0000"/>
                </a:solidFill>
                <a:effectLst/>
                <a:latin typeface="inherit"/>
              </a:rPr>
              <a:t>国外旅行・短期出張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inherit"/>
              </a:rPr>
              <a:t>の際にも登録することを推奨します。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54E5DC-0331-B221-332D-D5CF6C603B99}"/>
              </a:ext>
            </a:extLst>
          </p:cNvPr>
          <p:cNvSpPr txBox="1"/>
          <p:nvPr/>
        </p:nvSpPr>
        <p:spPr>
          <a:xfrm>
            <a:off x="4427984" y="5249183"/>
            <a:ext cx="4608512" cy="5232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【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在留届けの提出・たびレジの登録はココから↓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】</a:t>
            </a:r>
            <a:endParaRPr kumimoji="1" lang="en-US" altLang="ja-JP" sz="1400" dirty="0">
              <a:hlinkClick r:id="" action="ppaction://noaction"/>
            </a:endParaRPr>
          </a:p>
          <a:p>
            <a:r>
              <a:rPr kumimoji="1" lang="en-US" altLang="ja-JP" sz="1400" dirty="0">
                <a:hlinkClick r:id="" action="ppaction://noaction"/>
              </a:rPr>
              <a:t>https://www.ezairyu.mofa.go.jp/RRnet/index.html</a:t>
            </a:r>
            <a:endParaRPr kumimoji="1" lang="en-US" altLang="ja-JP" sz="14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3E21D91-3588-7FE6-4BE6-6D97C323129F}"/>
              </a:ext>
            </a:extLst>
          </p:cNvPr>
          <p:cNvGrpSpPr/>
          <p:nvPr/>
        </p:nvGrpSpPr>
        <p:grpSpPr>
          <a:xfrm>
            <a:off x="0" y="-27384"/>
            <a:ext cx="9181421" cy="468452"/>
            <a:chOff x="0" y="519366"/>
            <a:chExt cx="9181421" cy="46845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1A94C16-4E46-370F-F17D-3ECEC6B23E5B}"/>
                </a:ext>
              </a:extLst>
            </p:cNvPr>
            <p:cNvSpPr/>
            <p:nvPr/>
          </p:nvSpPr>
          <p:spPr>
            <a:xfrm>
              <a:off x="0" y="519366"/>
              <a:ext cx="9181421" cy="468452"/>
            </a:xfrm>
            <a:prstGeom prst="rect">
              <a:avLst/>
            </a:prstGeom>
            <a:solidFill>
              <a:srgbClr val="BFF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E3F29774-6AC9-6B6B-4D39-F79AF16901BF}"/>
                </a:ext>
              </a:extLst>
            </p:cNvPr>
            <p:cNvSpPr txBox="1">
              <a:spLocks/>
            </p:cNvSpPr>
            <p:nvPr/>
          </p:nvSpPr>
          <p:spPr>
            <a:xfrm>
              <a:off x="1504410" y="558242"/>
              <a:ext cx="6135180" cy="4046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2300" kern="1200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ja-JP" altLang="en-US" sz="2400" dirty="0"/>
                <a:t>たびレジ登録・「在留届</a:t>
              </a:r>
              <a:r>
                <a:rPr lang="ja-JP" altLang="en-US" sz="2400" dirty="0"/>
                <a:t>」提出のお願い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28905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テンプレート03">
  <a:themeElements>
    <a:clrScheme name="外務省パワポ">
      <a:dk1>
        <a:sysClr val="windowText" lastClr="000000"/>
      </a:dk1>
      <a:lt1>
        <a:sysClr val="window" lastClr="FFFFFF"/>
      </a:lt1>
      <a:dk2>
        <a:srgbClr val="003366"/>
      </a:dk2>
      <a:lt2>
        <a:srgbClr val="BFF0FE"/>
      </a:lt2>
      <a:accent1>
        <a:srgbClr val="86631D"/>
      </a:accent1>
      <a:accent2>
        <a:srgbClr val="938953"/>
      </a:accent2>
      <a:accent3>
        <a:srgbClr val="548DD4"/>
      </a:accent3>
      <a:accent4>
        <a:srgbClr val="31859B"/>
      </a:accent4>
      <a:accent5>
        <a:srgbClr val="8DB3E2"/>
      </a:accent5>
      <a:accent6>
        <a:srgbClr val="9999FF"/>
      </a:accent6>
      <a:hlink>
        <a:srgbClr val="1F497D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rgbClr val="E8CC94"/>
        </a:solidFill>
      </a:spPr>
      <a:bodyPr vertOverflow="overflow" horzOverflow="overflow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44FC00AB6DAEA42BDD058B4ADB071DB" ma:contentTypeVersion="13" ma:contentTypeDescription="新しいドキュメントを作成します。" ma:contentTypeScope="" ma:versionID="294975449536da6c18fd4ed0fd045851">
  <xsd:schema xmlns:xsd="http://www.w3.org/2001/XMLSchema" xmlns:xs="http://www.w3.org/2001/XMLSchema" xmlns:p="http://schemas.microsoft.com/office/2006/metadata/properties" xmlns:ns2="0d7e66dd-9bfe-413f-a6e3-b3bbb52e33c5" xmlns:ns3="ec10370e-d72b-4c8e-810e-985050f412ba" targetNamespace="http://schemas.microsoft.com/office/2006/metadata/properties" ma:root="true" ma:fieldsID="0cd296c44480c7f87703a5252e778ee6" ns2:_="" ns3:_="">
    <xsd:import namespace="0d7e66dd-9bfe-413f-a6e3-b3bbb52e33c5"/>
    <xsd:import namespace="ec10370e-d72b-4c8e-810e-985050f41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e66dd-9bfe-413f-a6e3-b3bbb52e3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30b03df3-b95d-4578-86db-04c659450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0370e-d72b-4c8e-810e-985050f412b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7e66dd-9bfe-413f-a6e3-b3bbb52e33c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66B9A-4AD7-4FCD-B775-77CC95DDE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7e66dd-9bfe-413f-a6e3-b3bbb52e33c5"/>
    <ds:schemaRef ds:uri="ec10370e-d72b-4c8e-810e-985050f41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FE1258-F149-4427-B5E0-62F6C1D0E655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7c3d29c8-aacd-4f6a-b5fa-440bb202ba2c"/>
    <ds:schemaRef ds:uri="1d96793b-0cc9-4cdc-bfc1-9d9d98ca17d9"/>
    <ds:schemaRef ds:uri="http://www.w3.org/XML/1998/namespace"/>
    <ds:schemaRef ds:uri="0d7e66dd-9bfe-413f-a6e3-b3bbb52e33c5"/>
  </ds:schemaRefs>
</ds:datastoreItem>
</file>

<file path=customXml/itemProps3.xml><?xml version="1.0" encoding="utf-8"?>
<ds:datastoreItem xmlns:ds="http://schemas.openxmlformats.org/officeDocument/2006/customXml" ds:itemID="{C6D15480-3B25-4F34-BDE8-EED4CD51EB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HH（水色タイトル　背景白）</Template>
  <Words>414</Words>
  <PresentationFormat>画面に合わせる (4:3)</PresentationFormat>
  <Paragraphs>111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inherit</vt:lpstr>
      <vt:lpstr>ＭＳ ゴシック</vt:lpstr>
      <vt:lpstr>ヒラギノ角ゴ ProN W3</vt:lpstr>
      <vt:lpstr>游ゴシック</vt:lpstr>
      <vt:lpstr>Arial</vt:lpstr>
      <vt:lpstr>Wingdings</vt:lpstr>
      <vt:lpstr>PowerPointテンプレート03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0x010100B44FC00AB6DAEA42BDD058B4ADB071DB</vt:lpwstr>
  </property>
  <property fmtid="{D5CDD505-2E9C-101B-9397-08002B2CF9AE}" pid="3" name="MediaServiceImageTags">
    <vt:lpwstr/>
  </property>
</Properties>
</file>