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41" r:id="rId5"/>
    <p:sldId id="353" r:id="rId6"/>
    <p:sldId id="297" r:id="rId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F0FE"/>
    <a:srgbClr val="FFCCFF"/>
    <a:srgbClr val="FFFFCC"/>
    <a:srgbClr val="DDDDDD"/>
    <a:srgbClr val="CCECFF"/>
    <a:srgbClr val="CCCCFF"/>
    <a:srgbClr val="99CCFF"/>
    <a:srgbClr val="6699FF"/>
    <a:srgbClr val="E1BD75"/>
    <a:srgbClr val="866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6353" autoAdjust="0"/>
  </p:normalViewPr>
  <p:slideViewPr>
    <p:cSldViewPr>
      <p:cViewPr>
        <p:scale>
          <a:sx n="100" d="100"/>
          <a:sy n="100" d="100"/>
        </p:scale>
        <p:origin x="2226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notesMasters/notesMaster1.xml" Type="http://schemas.openxmlformats.org/officeDocument/2006/relationships/notesMaster"/><Relationship Id="rId9" Target="presProps.xml" Type="http://schemas.openxmlformats.org/officeDocument/2006/relationships/pres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799" cy="497285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799" cy="497285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110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endParaRPr lang="ja-JP" altLang="en-US"/>
          </a:p>
        </p:txBody>
      </p:sp>
      <p:sp>
        <p:nvSpPr>
          <p:cNvPr id="111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24204"/>
            <a:ext cx="5486400" cy="4475560"/>
          </a:xfrm>
          <a:prstGeom prst="rect">
            <a:avLst/>
          </a:prstGeom>
        </p:spPr>
        <p:txBody>
          <a:bodyPr vert="horz" lIns="91852" tIns="45926" rIns="91852" bIns="459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6679"/>
            <a:ext cx="2971799" cy="497285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7" y="9446679"/>
            <a:ext cx="2971799" cy="497285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07EA6-0398-4990-8029-A74DB74122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781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807EA6-0398-4990-8029-A74DB741225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723209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2.png" Type="http://schemas.openxmlformats.org/officeDocument/2006/relationships/image"/><Relationship Id="rId3" Target="../media/hdphoto1.wdp" Type="http://schemas.microsoft.com/office/2007/relationships/hdphoto"/><Relationship Id="rId4" Target="../media/image1.png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6 Rectángulo"/>
          <p:cNvSpPr/>
          <p:nvPr userDrawn="1"/>
        </p:nvSpPr>
        <p:spPr>
          <a:xfrm>
            <a:off x="0" y="0"/>
            <a:ext cx="7884368" cy="6858000"/>
          </a:xfrm>
          <a:prstGeom prst="rect">
            <a:avLst/>
          </a:prstGeom>
          <a:solidFill>
            <a:srgbClr val="BFF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7 Rectángulo"/>
          <p:cNvSpPr/>
          <p:nvPr userDrawn="1"/>
        </p:nvSpPr>
        <p:spPr>
          <a:xfrm rot="5400000">
            <a:off x="5193196" y="2907196"/>
            <a:ext cx="6858000" cy="1043608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3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  <p:pic>
        <p:nvPicPr>
          <p:cNvPr id="1039" name="Picture 6" descr="https://www.mofa.go.jp/mofaj/files/100000038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7884368" cy="3763421"/>
          </a:xfrm>
          <a:prstGeom prst="rect">
            <a:avLst/>
          </a:prstGeom>
          <a:noFill/>
        </p:spPr>
      </p:pic>
      <p:pic>
        <p:nvPicPr>
          <p:cNvPr id="1040" name="Picture 2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504" y="56282"/>
            <a:ext cx="1633537" cy="2921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1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b="1" u="sng">
                <a:solidFill>
                  <a:srgbClr val="86631D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2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5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96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9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9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1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102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0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10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4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4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0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51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5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8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57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58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5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6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1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9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64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5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66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6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69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0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4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7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7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6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7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9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4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82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83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85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6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89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1090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F6CD-D9A3-4C0F-8534-910F1664C7A0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109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9451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6 Rectángulo"/>
          <p:cNvSpPr/>
          <p:nvPr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BFF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>
          <a:xfrm>
            <a:off x="1835696" y="4756"/>
            <a:ext cx="5472608" cy="404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>
          <a:xfrm>
            <a:off x="457200" y="620688"/>
            <a:ext cx="8229600" cy="5505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028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F6CD-D9A3-4C0F-8534-910F1664C7A0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1029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E330C-6CF0-47C0-AC77-88CB9D878BBF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504" y="56282"/>
            <a:ext cx="1633537" cy="2921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32" name="8 Rectángulo"/>
          <p:cNvSpPr/>
          <p:nvPr/>
        </p:nvSpPr>
        <p:spPr>
          <a:xfrm>
            <a:off x="0" y="6756834"/>
            <a:ext cx="9144000" cy="101166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7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2300" kern="1200">
          <a:solidFill>
            <a:srgbClr val="0033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https://www.anzen.mofa.go.jp/od/ryojiMail.html?countryCd=0054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5.png" Type="http://schemas.openxmlformats.org/officeDocument/2006/relationships/image"/><Relationship Id="rId4" Target="https://www.ezairyu.mofa.go.jp/RRnet/index.html" TargetMode="External" Type="http://schemas.openxmlformats.org/officeDocument/2006/relationships/hyperlink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C6BCC50B-033E-FC16-F6D8-1F71B845B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982484"/>
              </p:ext>
            </p:extLst>
          </p:nvPr>
        </p:nvGraphicFramePr>
        <p:xfrm>
          <a:off x="197768" y="451506"/>
          <a:ext cx="8748464" cy="548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3342">
                  <a:extLst>
                    <a:ext uri="{9D8B030D-6E8A-4147-A177-3AD203B41FA5}">
                      <a16:colId xmlns:a16="http://schemas.microsoft.com/office/drawing/2014/main" val="3104359738"/>
                    </a:ext>
                  </a:extLst>
                </a:gridCol>
                <a:gridCol w="678760">
                  <a:extLst>
                    <a:ext uri="{9D8B030D-6E8A-4147-A177-3AD203B41FA5}">
                      <a16:colId xmlns:a16="http://schemas.microsoft.com/office/drawing/2014/main" val="483256093"/>
                    </a:ext>
                  </a:extLst>
                </a:gridCol>
                <a:gridCol w="3020122">
                  <a:extLst>
                    <a:ext uri="{9D8B030D-6E8A-4147-A177-3AD203B41FA5}">
                      <a16:colId xmlns:a16="http://schemas.microsoft.com/office/drawing/2014/main" val="2586486188"/>
                    </a:ext>
                  </a:extLst>
                </a:gridCol>
                <a:gridCol w="4446240">
                  <a:extLst>
                    <a:ext uri="{9D8B030D-6E8A-4147-A177-3AD203B41FA5}">
                      <a16:colId xmlns:a16="http://schemas.microsoft.com/office/drawing/2014/main" val="399999660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時期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場所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5207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パレルモ（バス内）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のひったくり　　　　　　　　　　　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6967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２月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コンストゥシオン</a:t>
                      </a:r>
                      <a:r>
                        <a:rPr kumimoji="1" lang="ja-JP" altLang="en-US" sz="1400" dirty="0">
                          <a:highlight>
                            <a:srgbClr val="BFF0FE"/>
                          </a:highlight>
                        </a:rPr>
                        <a:t>（ホテル）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同部屋人によるバックの置き引き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544689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市内</a:t>
                      </a:r>
                      <a:r>
                        <a:rPr kumimoji="1" lang="ja-JP" altLang="en-US" sz="1400" dirty="0">
                          <a:highlight>
                            <a:srgbClr val="BFF0FE"/>
                          </a:highlight>
                        </a:rPr>
                        <a:t>（ホテル）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ホテルでのバックの置き引き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354266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レティーロ駅（路上）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ひったくり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544419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パレルモ（路上）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モトチョロスによる</a:t>
                      </a:r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の強盗　　　　　　　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687816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３月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ボカ（路上）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ひったくり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53276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ベルグラーノ</a:t>
                      </a:r>
                      <a:r>
                        <a:rPr kumimoji="1" lang="ja-JP" altLang="en-US" sz="1400" dirty="0">
                          <a:highlight>
                            <a:srgbClr val="BFF0FE"/>
                          </a:highlight>
                        </a:rPr>
                        <a:t>（ホテル）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ホテルロビーでのバックの置き引き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782045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レティーロ駅（路上）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ひったくり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6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ボカ（車内）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タクシーでの</a:t>
                      </a:r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の置き忘れ（盗難）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17499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４月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サンニコラス（公園）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ケチャップ強盗によるバックのひったくり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748096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コロン劇場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バックの置き忘れ（盗難）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2939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５月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レティーロ駅バスターミナル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タクシー運転手による置き引き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44232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７月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サルミエント通り（空港南側）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貴重品強奪（暴行被害、銃器使用）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849525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ボカ（路上）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貴重品強奪（暴行被害）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2926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８月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エセイサ空港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タクシー運転手による恐喝（銃器使用）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452405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９月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サンテルモ（</a:t>
                      </a:r>
                      <a:r>
                        <a:rPr kumimoji="1" lang="ja-JP" altLang="en-US" sz="1400" dirty="0">
                          <a:highlight>
                            <a:srgbClr val="BFF0FE"/>
                          </a:highlight>
                        </a:rPr>
                        <a:t>ホステル</a:t>
                      </a:r>
                      <a:r>
                        <a:rPr kumimoji="1" lang="ja-JP" altLang="en-US" sz="1400" dirty="0"/>
                        <a:t>：６人部屋）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被害者不在時のロッカー破壊による貴重品強奪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972547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/>
                        <a:t>１０月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市内地下鉄</a:t>
                      </a:r>
                      <a:r>
                        <a:rPr kumimoji="1" lang="en-US" altLang="ja-JP" sz="1400" dirty="0"/>
                        <a:t>D</a:t>
                      </a:r>
                      <a:r>
                        <a:rPr kumimoji="1" lang="ja-JP" altLang="en-US" sz="1400" dirty="0"/>
                        <a:t>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highlight>
                            <a:srgbClr val="FFFF00"/>
                          </a:highlight>
                        </a:rPr>
                        <a:t>スマホ</a:t>
                      </a:r>
                      <a:r>
                        <a:rPr kumimoji="1" lang="ja-JP" altLang="en-US" sz="1400" dirty="0"/>
                        <a:t>ひったくり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13376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F17D35-7B40-1DD6-2756-511CC8912FA2}"/>
              </a:ext>
            </a:extLst>
          </p:cNvPr>
          <p:cNvSpPr txBox="1"/>
          <p:nvPr/>
        </p:nvSpPr>
        <p:spPr>
          <a:xfrm>
            <a:off x="139436" y="5949050"/>
            <a:ext cx="886512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●２０２４年、邦人被害報告１７件。ほとんどが</a:t>
            </a:r>
            <a:r>
              <a:rPr kumimoji="1" lang="en-US" altLang="ja-JP" sz="1600" dirty="0"/>
              <a:t>BA</a:t>
            </a:r>
            <a:r>
              <a:rPr kumimoji="1" lang="ja-JP" altLang="en-US" sz="1600" dirty="0"/>
              <a:t>市内で発生。</a:t>
            </a:r>
            <a:r>
              <a:rPr kumimoji="1" lang="ja-JP" altLang="en-US" sz="1600" dirty="0">
                <a:highlight>
                  <a:srgbClr val="FFFF00"/>
                </a:highlight>
              </a:rPr>
              <a:t>スマホ</a:t>
            </a:r>
            <a:r>
              <a:rPr kumimoji="1" lang="ja-JP" altLang="en-US" sz="1600" dirty="0"/>
              <a:t>のひったくり被害多数。</a:t>
            </a:r>
            <a:endParaRPr kumimoji="1" lang="en-US" altLang="ja-JP" sz="1600" dirty="0"/>
          </a:p>
          <a:p>
            <a:r>
              <a:rPr kumimoji="1" lang="ja-JP" altLang="en-US" sz="1600" dirty="0"/>
              <a:t>●</a:t>
            </a:r>
            <a:r>
              <a:rPr kumimoji="1" lang="ja-JP" altLang="en-US" sz="1600" dirty="0">
                <a:highlight>
                  <a:srgbClr val="BFF0FE"/>
                </a:highlight>
              </a:rPr>
              <a:t>ホテル</a:t>
            </a:r>
            <a:r>
              <a:rPr kumimoji="1" lang="ja-JP" altLang="en-US" sz="1600" dirty="0"/>
              <a:t>等の宿泊施設内においても防犯対策が必要（低価格で利用できる共同部屋は特に注意）</a:t>
            </a:r>
            <a:endParaRPr kumimoji="1" lang="en-US" altLang="ja-JP" sz="1600" dirty="0"/>
          </a:p>
          <a:p>
            <a:r>
              <a:rPr kumimoji="1" lang="ja-JP" altLang="en-US" sz="1600" dirty="0"/>
              <a:t>●被害情報の詳細については、</a:t>
            </a:r>
            <a:r>
              <a:rPr kumimoji="1" lang="ja-JP" altLang="en-US" sz="1600" dirty="0">
                <a:hlinkClick r:id="rId3"/>
              </a:rPr>
              <a:t>在アルゼンチン大使館</a:t>
            </a:r>
            <a:r>
              <a:rPr kumimoji="1" lang="en-US" altLang="ja-JP" sz="1600" dirty="0">
                <a:hlinkClick r:id="rId3"/>
              </a:rPr>
              <a:t>HP</a:t>
            </a:r>
            <a:r>
              <a:rPr kumimoji="1" lang="ja-JP" altLang="en-US" sz="1600" dirty="0"/>
              <a:t>を確認。</a:t>
            </a:r>
            <a:endParaRPr kumimoji="1" lang="en-US" altLang="ja-JP" sz="1600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8958709-76C0-06BD-3807-E0C2B0B26D05}"/>
              </a:ext>
            </a:extLst>
          </p:cNvPr>
          <p:cNvGrpSpPr/>
          <p:nvPr/>
        </p:nvGrpSpPr>
        <p:grpSpPr>
          <a:xfrm>
            <a:off x="0" y="-27384"/>
            <a:ext cx="9181421" cy="468452"/>
            <a:chOff x="0" y="519366"/>
            <a:chExt cx="9181421" cy="468452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1F7711C0-DB4D-DBF2-DA4D-722475376DE3}"/>
                </a:ext>
              </a:extLst>
            </p:cNvPr>
            <p:cNvSpPr/>
            <p:nvPr/>
          </p:nvSpPr>
          <p:spPr>
            <a:xfrm>
              <a:off x="0" y="519366"/>
              <a:ext cx="9181421" cy="468452"/>
            </a:xfrm>
            <a:prstGeom prst="rect">
              <a:avLst/>
            </a:prstGeom>
            <a:solidFill>
              <a:srgbClr val="BFF0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2800" dirty="0"/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E519F2C6-1F82-A26A-D02A-D682940720ED}"/>
                </a:ext>
              </a:extLst>
            </p:cNvPr>
            <p:cNvSpPr txBox="1">
              <a:spLocks/>
            </p:cNvSpPr>
            <p:nvPr/>
          </p:nvSpPr>
          <p:spPr>
            <a:xfrm>
              <a:off x="1835696" y="558242"/>
              <a:ext cx="5472608" cy="4046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2300" kern="1200">
                  <a:solidFill>
                    <a:srgbClr val="003366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ja-JP" altLang="en-US" sz="2400" dirty="0"/>
                <a:t>２０２４年　邦人被害状況</a:t>
              </a:r>
              <a:endParaRPr lang="ja-JP" altLang="en-US" sz="2400" dirty="0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5FAFFF-19FB-76D0-610E-C1018A834A9D}"/>
              </a:ext>
            </a:extLst>
          </p:cNvPr>
          <p:cNvSpPr txBox="1"/>
          <p:nvPr/>
        </p:nvSpPr>
        <p:spPr>
          <a:xfrm>
            <a:off x="7044541" y="259719"/>
            <a:ext cx="2048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（表：当館が報告を受けた内容）</a:t>
            </a:r>
          </a:p>
        </p:txBody>
      </p:sp>
    </p:spTree>
    <p:extLst>
      <p:ext uri="{BB962C8B-B14F-4D97-AF65-F5344CB8AC3E}">
        <p14:creationId xmlns:p14="http://schemas.microsoft.com/office/powerpoint/2010/main" val="189612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F17D35-7B40-1DD6-2756-511CC8912FA2}"/>
              </a:ext>
            </a:extLst>
          </p:cNvPr>
          <p:cNvSpPr txBox="1"/>
          <p:nvPr/>
        </p:nvSpPr>
        <p:spPr>
          <a:xfrm>
            <a:off x="179512" y="4941168"/>
            <a:ext cx="886512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●２０２４年９月までに、ブエノスアイレス都市圏で発生したモトチョロスによる犯行は、</a:t>
            </a:r>
            <a:endParaRPr kumimoji="1" lang="en-US" altLang="ja-JP" dirty="0"/>
          </a:p>
          <a:p>
            <a:r>
              <a:rPr kumimoji="1" lang="ja-JP" altLang="en-US" dirty="0"/>
              <a:t>　年間８２００件以上。（強盗殺人事件も含まれる。）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●モトチョロスに抵抗したり、所持品を取り返そうとしたりした結果、拳銃等で殺害される事例も多数。</a:t>
            </a:r>
            <a:endParaRPr kumimoji="1" lang="en-US" altLang="ja-JP" dirty="0"/>
          </a:p>
          <a:p>
            <a:r>
              <a:rPr kumimoji="1" lang="ja-JP" altLang="en-US" dirty="0"/>
              <a:t>　　⇒</a:t>
            </a:r>
            <a:r>
              <a:rPr kumimoji="1" lang="ja-JP" altLang="en-US" b="1" i="1" dirty="0">
                <a:solidFill>
                  <a:srgbClr val="FF0000"/>
                </a:solidFill>
              </a:rPr>
              <a:t>もし、遭遇しても絶対に抵抗しない！！取り返そうとしない！！あきらめが肝心。</a:t>
            </a:r>
            <a:endParaRPr kumimoji="1" lang="en-US" altLang="ja-JP" b="1" i="1" dirty="0">
              <a:solidFill>
                <a:srgbClr val="FF0000"/>
              </a:solidFill>
            </a:endParaRPr>
          </a:p>
        </p:txBody>
      </p:sp>
      <p:sp>
        <p:nvSpPr>
          <p:cNvPr id="2" name="AutoShape 2" descr="じっじじじじじ">
            <a:extLst>
              <a:ext uri="{FF2B5EF4-FFF2-40B4-BE49-F238E27FC236}">
                <a16:creationId xmlns:a16="http://schemas.microsoft.com/office/drawing/2014/main" id="{6A912BB8-D0C8-1063-F7E1-956E8A2405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393ED6A-F580-E552-5512-10F02C7948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888614"/>
            <a:ext cx="4025894" cy="383653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A8E9C7B-EAF2-2790-0F42-526398C64E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05145" y="821864"/>
            <a:ext cx="4599871" cy="3888432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E001E9F-AD9B-E7CA-DCA7-4ECF3EC4AA2D}"/>
              </a:ext>
            </a:extLst>
          </p:cNvPr>
          <p:cNvGrpSpPr/>
          <p:nvPr/>
        </p:nvGrpSpPr>
        <p:grpSpPr>
          <a:xfrm>
            <a:off x="0" y="-27384"/>
            <a:ext cx="9181421" cy="468452"/>
            <a:chOff x="0" y="519366"/>
            <a:chExt cx="9181421" cy="468452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BCB70157-F2FF-6C5B-EB44-01F95BA5A173}"/>
                </a:ext>
              </a:extLst>
            </p:cNvPr>
            <p:cNvSpPr/>
            <p:nvPr/>
          </p:nvSpPr>
          <p:spPr>
            <a:xfrm>
              <a:off x="0" y="519366"/>
              <a:ext cx="9181421" cy="468452"/>
            </a:xfrm>
            <a:prstGeom prst="rect">
              <a:avLst/>
            </a:prstGeom>
            <a:solidFill>
              <a:srgbClr val="BFF0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2800" dirty="0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6685EB25-DABA-D419-1920-C2F842F8B2A1}"/>
                </a:ext>
              </a:extLst>
            </p:cNvPr>
            <p:cNvSpPr txBox="1">
              <a:spLocks/>
            </p:cNvSpPr>
            <p:nvPr/>
          </p:nvSpPr>
          <p:spPr>
            <a:xfrm>
              <a:off x="1835696" y="558242"/>
              <a:ext cx="5472608" cy="4046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2300" kern="1200">
                  <a:solidFill>
                    <a:srgbClr val="003366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2400" dirty="0"/>
                <a:t>モトチョロスによる被害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948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584" y="436245"/>
            <a:ext cx="7992888" cy="493462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72008" y="5787261"/>
            <a:ext cx="896448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1400" b="0" i="0" dirty="0">
                <a:solidFill>
                  <a:srgbClr val="333333"/>
                </a:solidFill>
                <a:effectLst/>
                <a:latin typeface="ヒラギノ角ゴ ProN W3"/>
              </a:rPr>
              <a:t>●旅券法第１６条の規定により、外国に住所又は一時滞在先を定めて</a:t>
            </a:r>
            <a:r>
              <a:rPr lang="en-US" altLang="ja-JP" sz="1400" b="0" i="0" dirty="0">
                <a:solidFill>
                  <a:srgbClr val="FF0000"/>
                </a:solidFill>
                <a:effectLst/>
                <a:latin typeface="ヒラギノ角ゴ ProN W3"/>
              </a:rPr>
              <a:t>3</a:t>
            </a:r>
            <a:r>
              <a:rPr lang="ja-JP" altLang="en-US" sz="1400" b="0" i="0" dirty="0">
                <a:solidFill>
                  <a:srgbClr val="FF0000"/>
                </a:solidFill>
                <a:effectLst/>
                <a:latin typeface="ヒラギノ角ゴ ProN W3"/>
              </a:rPr>
              <a:t>か月以上滞在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ヒラギノ角ゴ ProN W3"/>
              </a:rPr>
              <a:t>する日本人は、</a:t>
            </a:r>
            <a:r>
              <a:rPr lang="ja-JP" altLang="en-US" sz="1400" b="0" i="0" dirty="0">
                <a:solidFill>
                  <a:srgbClr val="FF0000"/>
                </a:solidFill>
                <a:effectLst/>
                <a:latin typeface="ヒラギノ角ゴ ProN W3"/>
              </a:rPr>
              <a:t>在留届を提出することが義務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ヒラギノ角ゴ ProN W3"/>
              </a:rPr>
              <a:t>付けられています。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inherit"/>
              </a:rPr>
              <a:t>在留届が提出されていると、緊急時の連絡、安否確認、各種支援などが受けられます。</a:t>
            </a:r>
            <a:endParaRPr lang="en-US" altLang="ja-JP" sz="1400" b="0" i="0" dirty="0">
              <a:solidFill>
                <a:srgbClr val="333333"/>
              </a:solidFill>
              <a:effectLst/>
              <a:latin typeface="inherit"/>
            </a:endParaRPr>
          </a:p>
          <a:p>
            <a:pPr fontAlgn="base"/>
            <a:r>
              <a:rPr kumimoji="1" lang="ja-JP" altLang="en-US" sz="1400" dirty="0"/>
              <a:t>●たびレジに登録することで、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inherit"/>
              </a:rPr>
              <a:t>海外安全情報メールを受信できます。赴任地からの</a:t>
            </a:r>
            <a:r>
              <a:rPr lang="ja-JP" altLang="en-US" sz="1400" b="0" i="0" dirty="0">
                <a:solidFill>
                  <a:srgbClr val="FF0000"/>
                </a:solidFill>
                <a:effectLst/>
                <a:latin typeface="inherit"/>
              </a:rPr>
              <a:t>国外旅行・短期出張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inherit"/>
              </a:rPr>
              <a:t>の際にも登録することを推奨します。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54E5DC-0331-B221-332D-D5CF6C603B99}"/>
              </a:ext>
            </a:extLst>
          </p:cNvPr>
          <p:cNvSpPr txBox="1"/>
          <p:nvPr/>
        </p:nvSpPr>
        <p:spPr>
          <a:xfrm>
            <a:off x="4427984" y="5249183"/>
            <a:ext cx="4608512" cy="52322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hlinkClick r:id="rId4"/>
              </a:rPr>
              <a:t>【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hlinkClick r:id="rId4"/>
              </a:rPr>
              <a:t>在留届けの提出・たびレジの登録はココから↓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  <a:hlinkClick r:id="rId4"/>
              </a:rPr>
              <a:t>】</a:t>
            </a:r>
            <a:endParaRPr kumimoji="1" lang="en-US" altLang="ja-JP" sz="1400" dirty="0">
              <a:hlinkClick r:id="" action="ppaction://noaction"/>
            </a:endParaRPr>
          </a:p>
          <a:p>
            <a:r>
              <a:rPr kumimoji="1" lang="en-US" altLang="ja-JP" sz="1400" dirty="0">
                <a:hlinkClick r:id="" action="ppaction://noaction"/>
              </a:rPr>
              <a:t>https://www.ezairyu.mofa.go.jp/RRnet/index.html</a:t>
            </a:r>
            <a:endParaRPr kumimoji="1" lang="en-US" altLang="ja-JP" sz="1400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DF800AC-F97B-CAEA-8467-57E780EE3928}"/>
              </a:ext>
            </a:extLst>
          </p:cNvPr>
          <p:cNvGrpSpPr/>
          <p:nvPr/>
        </p:nvGrpSpPr>
        <p:grpSpPr>
          <a:xfrm>
            <a:off x="0" y="-27384"/>
            <a:ext cx="9181421" cy="468452"/>
            <a:chOff x="0" y="519366"/>
            <a:chExt cx="9181421" cy="468452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7FE259F-18E9-9514-B3D4-147F1387E0B4}"/>
                </a:ext>
              </a:extLst>
            </p:cNvPr>
            <p:cNvSpPr/>
            <p:nvPr/>
          </p:nvSpPr>
          <p:spPr>
            <a:xfrm>
              <a:off x="0" y="519366"/>
              <a:ext cx="9181421" cy="468452"/>
            </a:xfrm>
            <a:prstGeom prst="rect">
              <a:avLst/>
            </a:prstGeom>
            <a:solidFill>
              <a:srgbClr val="BFF0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2800" dirty="0"/>
            </a:p>
          </p:txBody>
        </p:sp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69087209-24C4-7B2D-7290-153393FC78B5}"/>
                </a:ext>
              </a:extLst>
            </p:cNvPr>
            <p:cNvSpPr txBox="1">
              <a:spLocks/>
            </p:cNvSpPr>
            <p:nvPr/>
          </p:nvSpPr>
          <p:spPr>
            <a:xfrm>
              <a:off x="1835696" y="558242"/>
              <a:ext cx="5472608" cy="4046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2300" kern="1200">
                  <a:solidFill>
                    <a:srgbClr val="003366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ja-JP" altLang="en-US" sz="2400" dirty="0"/>
                <a:t>たびレジ登録・「在留届</a:t>
              </a:r>
              <a:r>
                <a:rPr lang="ja-JP" altLang="en-US" sz="2400" dirty="0"/>
                <a:t>」提出のお願い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289051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テンプレート03">
  <a:themeElements>
    <a:clrScheme name="外務省パワポ">
      <a:dk1>
        <a:sysClr val="windowText" lastClr="000000"/>
      </a:dk1>
      <a:lt1>
        <a:sysClr val="window" lastClr="FFFFFF"/>
      </a:lt1>
      <a:dk2>
        <a:srgbClr val="003366"/>
      </a:dk2>
      <a:lt2>
        <a:srgbClr val="BFF0FE"/>
      </a:lt2>
      <a:accent1>
        <a:srgbClr val="86631D"/>
      </a:accent1>
      <a:accent2>
        <a:srgbClr val="938953"/>
      </a:accent2>
      <a:accent3>
        <a:srgbClr val="548DD4"/>
      </a:accent3>
      <a:accent4>
        <a:srgbClr val="31859B"/>
      </a:accent4>
      <a:accent5>
        <a:srgbClr val="8DB3E2"/>
      </a:accent5>
      <a:accent6>
        <a:srgbClr val="9999FF"/>
      </a:accent6>
      <a:hlink>
        <a:srgbClr val="1F497D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E8CC94"/>
        </a:solidFill>
      </a:spPr>
      <a:bodyPr vertOverflow="overflow" horzOverflow="overflow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44FC00AB6DAEA42BDD058B4ADB071DB" ma:contentTypeVersion="13" ma:contentTypeDescription="新しいドキュメントを作成します。" ma:contentTypeScope="" ma:versionID="294975449536da6c18fd4ed0fd045851">
  <xsd:schema xmlns:xsd="http://www.w3.org/2001/XMLSchema" xmlns:xs="http://www.w3.org/2001/XMLSchema" xmlns:p="http://schemas.microsoft.com/office/2006/metadata/properties" xmlns:ns2="0d7e66dd-9bfe-413f-a6e3-b3bbb52e33c5" xmlns:ns3="ec10370e-d72b-4c8e-810e-985050f412ba" targetNamespace="http://schemas.microsoft.com/office/2006/metadata/properties" ma:root="true" ma:fieldsID="0cd296c44480c7f87703a5252e778ee6" ns2:_="" ns3:_="">
    <xsd:import namespace="0d7e66dd-9bfe-413f-a6e3-b3bbb52e33c5"/>
    <xsd:import namespace="ec10370e-d72b-4c8e-810e-985050f412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e66dd-9bfe-413f-a6e3-b3bbb52e33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30b03df3-b95d-4578-86db-04c659450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0370e-d72b-4c8e-810e-985050f412b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7e66dd-9bfe-413f-a6e3-b3bbb52e33c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11AC27-BD27-4553-8DEC-71E204ADC7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7e66dd-9bfe-413f-a6e3-b3bbb52e33c5"/>
    <ds:schemaRef ds:uri="ec10370e-d72b-4c8e-810e-985050f412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FE1258-F149-4427-B5E0-62F6C1D0E65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sharepoint/v3"/>
    <ds:schemaRef ds:uri="7c3d29c8-aacd-4f6a-b5fa-440bb202ba2c"/>
    <ds:schemaRef ds:uri="1d96793b-0cc9-4cdc-bfc1-9d9d98ca17d9"/>
    <ds:schemaRef ds:uri="http://www.w3.org/XML/1998/namespace"/>
    <ds:schemaRef ds:uri="0d7e66dd-9bfe-413f-a6e3-b3bbb52e33c5"/>
  </ds:schemaRefs>
</ds:datastoreItem>
</file>

<file path=customXml/itemProps3.xml><?xml version="1.0" encoding="utf-8"?>
<ds:datastoreItem xmlns:ds="http://schemas.openxmlformats.org/officeDocument/2006/customXml" ds:itemID="{C6D15480-3B25-4F34-BDE8-EED4CD51EB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HH（水色タイトル　背景白）</Template>
  <Words>485</Words>
  <PresentationFormat>画面に合わせる (4:3)</PresentationFormat>
  <Paragraphs>81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inherit</vt:lpstr>
      <vt:lpstr>ヒラギノ角ゴ ProN W3</vt:lpstr>
      <vt:lpstr>游ゴシック</vt:lpstr>
      <vt:lpstr>Arial</vt:lpstr>
      <vt:lpstr>Wingdings</vt:lpstr>
      <vt:lpstr>PowerPointテンプレート03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0x010100B44FC00AB6DAEA42BDD058B4ADB071DB</vt:lpwstr>
  </property>
  <property fmtid="{D5CDD505-2E9C-101B-9397-08002B2CF9AE}" pid="3" name="MediaServiceImageTags">
    <vt:lpwstr/>
  </property>
</Properties>
</file>