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26" r:id="rId5"/>
    <p:sldId id="337" r:id="rId6"/>
    <p:sldId id="273" r:id="rId7"/>
    <p:sldId id="336" r:id="rId8"/>
    <p:sldId id="267" r:id="rId9"/>
    <p:sldId id="297" r:id="rId1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0FE"/>
    <a:srgbClr val="CCFFFF"/>
    <a:srgbClr val="CCECFF"/>
    <a:srgbClr val="CCCCFF"/>
    <a:srgbClr val="FFCCFF"/>
    <a:srgbClr val="E1BD75"/>
    <a:srgbClr val="FFFFCC"/>
    <a:srgbClr val="DDDDDD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DED27-23FC-8C07-0829-FEEA4AE0F365}" v="63" dt="2025-03-27T18:56:24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353" autoAdjust="0"/>
  </p:normalViewPr>
  <p:slideViewPr>
    <p:cSldViewPr>
      <p:cViewPr>
        <p:scale>
          <a:sx n="75" d="100"/>
          <a:sy n="75" d="100"/>
        </p:scale>
        <p:origin x="2946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notesMasters/notesMaster1.xml" Type="http://schemas.openxmlformats.org/officeDocument/2006/relationships/notesMaster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16" Target="changesInfos/changesInfo1.xml" Type="http://schemas.microsoft.com/office/2016/11/relationships/changesInfo"/><Relationship Id="rId17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DA SHINJI" userId="S::a16979@open.mofa.go.jp::910f5738-4fdd-47fb-b236-3a51dfaa03d2" providerId="AD" clId="Web-{526DED27-23FC-8C07-0829-FEEA4AE0F365}"/>
    <pc:docChg chg="modSld">
      <pc:chgData name="MAEDA SHINJI" userId="S::a16979@open.mofa.go.jp::910f5738-4fdd-47fb-b236-3a51dfaa03d2" providerId="AD" clId="Web-{526DED27-23FC-8C07-0829-FEEA4AE0F365}" dt="2025-03-27T18:56:19.493" v="34" actId="20577"/>
      <pc:docMkLst>
        <pc:docMk/>
      </pc:docMkLst>
      <pc:sldChg chg="modSp">
        <pc:chgData name="MAEDA SHINJI" userId="S::a16979@open.mofa.go.jp::910f5738-4fdd-47fb-b236-3a51dfaa03d2" providerId="AD" clId="Web-{526DED27-23FC-8C07-0829-FEEA4AE0F365}" dt="2025-03-27T18:56:19.493" v="34" actId="20577"/>
        <pc:sldMkLst>
          <pc:docMk/>
          <pc:sldMk cId="716655338" sldId="273"/>
        </pc:sldMkLst>
        <pc:spChg chg="mod">
          <ac:chgData name="MAEDA SHINJI" userId="S::a16979@open.mofa.go.jp::910f5738-4fdd-47fb-b236-3a51dfaa03d2" providerId="AD" clId="Web-{526DED27-23FC-8C07-0829-FEEA4AE0F365}" dt="2025-03-27T18:56:19.493" v="34" actId="20577"/>
          <ac:spMkLst>
            <pc:docMk/>
            <pc:sldMk cId="716655338" sldId="273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110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2" tIns="45926" rIns="91852" bIns="45926" rtlCol="0" anchor="ctr"/>
          <a:lstStyle/>
          <a:p>
            <a:endParaRPr lang="ja-JP" altLang="en-US"/>
          </a:p>
        </p:txBody>
      </p:sp>
      <p:sp>
        <p:nvSpPr>
          <p:cNvPr id="111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0"/>
          </a:xfrm>
          <a:prstGeom prst="rect">
            <a:avLst/>
          </a:prstGeom>
        </p:spPr>
        <p:txBody>
          <a:bodyPr vert="horz" lIns="91852" tIns="45926" rIns="91852" bIns="459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679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7" y="9446679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3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8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72320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hdphoto1.wdp" Type="http://schemas.microsoft.com/office/2007/relationships/hdphoto"/><Relationship Id="rId4" Target="../media/image1.pn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6 Rectángulo"/>
          <p:cNvSpPr/>
          <p:nvPr userDrawn="1"/>
        </p:nvSpPr>
        <p:spPr>
          <a:xfrm>
            <a:off x="0" y="0"/>
            <a:ext cx="7884368" cy="6858000"/>
          </a:xfrm>
          <a:prstGeom prst="rect">
            <a:avLst/>
          </a:prstGeom>
          <a:solidFill>
            <a:srgbClr val="BF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7 Rectángulo"/>
          <p:cNvSpPr/>
          <p:nvPr userDrawn="1"/>
        </p:nvSpPr>
        <p:spPr>
          <a:xfrm rot="5400000">
            <a:off x="5193196" y="2907196"/>
            <a:ext cx="6858000" cy="104360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3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  <p:pic>
        <p:nvPicPr>
          <p:cNvPr id="1039" name="Picture 6" descr="https://www.mofa.go.jp/mofaj/files/10000003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4368" cy="3763421"/>
          </a:xfrm>
          <a:prstGeom prst="rect">
            <a:avLst/>
          </a:prstGeom>
          <a:noFill/>
        </p:spPr>
      </p:pic>
      <p:pic>
        <p:nvPicPr>
          <p:cNvPr id="104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282"/>
            <a:ext cx="1633537" cy="292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1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 u="sng">
                <a:solidFill>
                  <a:srgbClr val="86631D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2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96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9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9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0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0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10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4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4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51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5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57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58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5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6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64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5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66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6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6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7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7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7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82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8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8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8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1090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9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451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6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BF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>
          <a:xfrm>
            <a:off x="1835696" y="4756"/>
            <a:ext cx="5472608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2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F6CD-D9A3-4C0F-8534-910F1664C7A0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102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282"/>
            <a:ext cx="1633537" cy="292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32" name="8 Rectángulo"/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23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4.png" Type="http://schemas.openxmlformats.org/officeDocument/2006/relationships/image"/><Relationship Id="rId4" Target="https://www.ezairyu.mofa.go.jp/RRnet/index.html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ブエノスアイレス市中心部の</a:t>
            </a:r>
            <a:r>
              <a:rPr kumimoji="1" lang="ja-JP" altLang="en-US" dirty="0"/>
              <a:t>デモ多発地域</a:t>
            </a:r>
          </a:p>
        </p:txBody>
      </p:sp>
      <p:sp>
        <p:nvSpPr>
          <p:cNvPr id="29" name="楕円 28"/>
          <p:cNvSpPr/>
          <p:nvPr/>
        </p:nvSpPr>
        <p:spPr>
          <a:xfrm>
            <a:off x="5744792" y="2625215"/>
            <a:ext cx="72008" cy="7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1460157" y="3212984"/>
            <a:ext cx="72000" cy="7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5538792" y="4241752"/>
            <a:ext cx="72000" cy="7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78" y="449754"/>
            <a:ext cx="9153137" cy="5793984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099DAE3-E6A0-1093-200C-FB8B58D7C068}"/>
              </a:ext>
            </a:extLst>
          </p:cNvPr>
          <p:cNvSpPr/>
          <p:nvPr/>
        </p:nvSpPr>
        <p:spPr>
          <a:xfrm rot="16013263">
            <a:off x="1987111" y="3676652"/>
            <a:ext cx="4209140" cy="450390"/>
          </a:xfrm>
          <a:prstGeom prst="roundRect">
            <a:avLst/>
          </a:prstGeom>
          <a:solidFill>
            <a:srgbClr val="CCCCFF">
              <a:alpha val="20000"/>
            </a:srgbClr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80C7BD7-4848-FFBE-53EF-493AEACAEDC1}"/>
              </a:ext>
            </a:extLst>
          </p:cNvPr>
          <p:cNvSpPr/>
          <p:nvPr/>
        </p:nvSpPr>
        <p:spPr>
          <a:xfrm rot="21274441">
            <a:off x="1383455" y="3610962"/>
            <a:ext cx="5344099" cy="440174"/>
          </a:xfrm>
          <a:prstGeom prst="roundRect">
            <a:avLst/>
          </a:prstGeom>
          <a:solidFill>
            <a:srgbClr val="CCCCFF">
              <a:alpha val="20000"/>
            </a:srgbClr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05FFA32-AA0A-FE5D-ECCC-2654B84AAE56}"/>
              </a:ext>
            </a:extLst>
          </p:cNvPr>
          <p:cNvSpPr/>
          <p:nvPr/>
        </p:nvSpPr>
        <p:spPr>
          <a:xfrm rot="12822236">
            <a:off x="3702663" y="2885283"/>
            <a:ext cx="2799252" cy="228461"/>
          </a:xfrm>
          <a:prstGeom prst="roundRect">
            <a:avLst/>
          </a:prstGeom>
          <a:solidFill>
            <a:srgbClr val="CCCCFF">
              <a:alpha val="20000"/>
            </a:srgbClr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-1" y="6203404"/>
            <a:ext cx="91439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特に、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大統領府前５月広場</a:t>
            </a:r>
            <a:r>
              <a:rPr kumimoji="1" lang="ja-JP" altLang="en-US" sz="1600" dirty="0">
                <a:latin typeface="+mn-ea"/>
              </a:rPr>
              <a:t>や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連邦議会前広場</a:t>
            </a:r>
            <a:r>
              <a:rPr kumimoji="1" lang="ja-JP" altLang="en-US" sz="1600" dirty="0">
                <a:latin typeface="+mn-ea"/>
              </a:rPr>
              <a:t>へ集結する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デモ行進・抗議活動</a:t>
            </a:r>
            <a:r>
              <a:rPr kumimoji="1" lang="ja-JP" altLang="en-US" sz="1600" dirty="0">
                <a:latin typeface="+mn-ea"/>
              </a:rPr>
              <a:t>は規模が大きくなる傾向にあるため、騒動が起きている場合は、トラブル回避のためにも興味本位で近寄らない。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44" name="星 5 43"/>
          <p:cNvSpPr/>
          <p:nvPr/>
        </p:nvSpPr>
        <p:spPr>
          <a:xfrm>
            <a:off x="3962320" y="2246123"/>
            <a:ext cx="144016" cy="144016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星 5 44"/>
          <p:cNvSpPr/>
          <p:nvPr/>
        </p:nvSpPr>
        <p:spPr>
          <a:xfrm>
            <a:off x="6353150" y="3594224"/>
            <a:ext cx="144016" cy="144016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星 5 45"/>
          <p:cNvSpPr/>
          <p:nvPr/>
        </p:nvSpPr>
        <p:spPr>
          <a:xfrm>
            <a:off x="1704554" y="3966964"/>
            <a:ext cx="144016" cy="144016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 5 46"/>
          <p:cNvSpPr/>
          <p:nvPr/>
        </p:nvSpPr>
        <p:spPr>
          <a:xfrm>
            <a:off x="3989094" y="4682874"/>
            <a:ext cx="144016" cy="144016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75"/>
          <p:cNvGrpSpPr/>
          <p:nvPr/>
        </p:nvGrpSpPr>
        <p:grpSpPr>
          <a:xfrm>
            <a:off x="6812043" y="4571028"/>
            <a:ext cx="2336517" cy="1576070"/>
            <a:chOff x="6578586" y="3882431"/>
            <a:chExt cx="2336517" cy="1576070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5"/>
            <a:stretch/>
          </p:blipFill>
          <p:spPr>
            <a:xfrm>
              <a:off x="6585387" y="3882431"/>
              <a:ext cx="2329716" cy="131870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6578586" y="5201132"/>
              <a:ext cx="2335254" cy="2573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kumimoji="1" lang="ja-JP" altLang="en-US" sz="1200" dirty="0"/>
                <a:t>大統領府前５月広場・５月通り</a:t>
              </a:r>
              <a:endParaRPr kumimoji="1" lang="en-US" altLang="ja-JP" sz="1200" dirty="0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13F67D7-F143-3272-B02B-1A7F4EEE29B1}"/>
              </a:ext>
            </a:extLst>
          </p:cNvPr>
          <p:cNvSpPr/>
          <p:nvPr/>
        </p:nvSpPr>
        <p:spPr>
          <a:xfrm rot="16013263">
            <a:off x="5340747" y="1915370"/>
            <a:ext cx="2549297" cy="238874"/>
          </a:xfrm>
          <a:prstGeom prst="roundRect">
            <a:avLst/>
          </a:prstGeom>
          <a:solidFill>
            <a:srgbClr val="CCCCFF">
              <a:alpha val="20000"/>
            </a:srgbClr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44" y="2271580"/>
            <a:ext cx="2325143" cy="12825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1" name="グループ化 20"/>
          <p:cNvGrpSpPr/>
          <p:nvPr/>
        </p:nvGrpSpPr>
        <p:grpSpPr>
          <a:xfrm>
            <a:off x="26615" y="2111588"/>
            <a:ext cx="2395047" cy="1510410"/>
            <a:chOff x="-248988" y="4149013"/>
            <a:chExt cx="2395047" cy="1510410"/>
          </a:xfrm>
        </p:grpSpPr>
        <p:pic>
          <p:nvPicPr>
            <p:cNvPr id="50" name="Picture 2" descr="何千人もの女性が中絶を支持し、ジェンダーに基づく暴力に反対して議会に行進します。写真マリオキンテロス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529" y="4149013"/>
              <a:ext cx="2390588" cy="126485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-248988" y="5402054"/>
              <a:ext cx="2390589" cy="2573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kumimoji="1" lang="ja-JP" altLang="en-US" sz="1200" dirty="0"/>
                <a:t>連邦議会前広場・リバダビア通り</a:t>
              </a:r>
              <a:endParaRPr kumimoji="1" lang="en-US" altLang="ja-JP" sz="1200" dirty="0"/>
            </a:p>
          </p:txBody>
        </p:sp>
      </p:grpSp>
      <p:sp>
        <p:nvSpPr>
          <p:cNvPr id="89" name="テキスト ボックス 88"/>
          <p:cNvSpPr txBox="1"/>
          <p:nvPr/>
        </p:nvSpPr>
        <p:spPr>
          <a:xfrm>
            <a:off x="6811861" y="3548702"/>
            <a:ext cx="2321715" cy="2573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kumimoji="1" lang="ja-JP" altLang="en-US" sz="1200" dirty="0"/>
              <a:t>レアンドロ・アレム通り</a:t>
            </a:r>
            <a:endParaRPr kumimoji="1" lang="en-US" altLang="ja-JP" sz="1200" dirty="0"/>
          </a:p>
        </p:txBody>
      </p:sp>
      <p:grpSp>
        <p:nvGrpSpPr>
          <p:cNvPr id="95" name="グループ化 94"/>
          <p:cNvGrpSpPr/>
          <p:nvPr/>
        </p:nvGrpSpPr>
        <p:grpSpPr>
          <a:xfrm>
            <a:off x="23114" y="487599"/>
            <a:ext cx="2398549" cy="1572666"/>
            <a:chOff x="3968329" y="145044"/>
            <a:chExt cx="2237727" cy="1572666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1"/>
            <a:stretch/>
          </p:blipFill>
          <p:spPr>
            <a:xfrm>
              <a:off x="3975757" y="145044"/>
              <a:ext cx="2230299" cy="1314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3968329" y="1460341"/>
              <a:ext cx="2237726" cy="2573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algn="ctr"/>
              <a:r>
                <a:rPr kumimoji="1" lang="ja-JP" altLang="en-US" sz="1200" dirty="0"/>
                <a:t>オベリスコ周辺・７月９日通り</a:t>
              </a:r>
              <a:endParaRPr kumimoji="1" lang="en-US" altLang="ja-JP" sz="1200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CA3F8FF-40EE-7C8D-503F-F56DDAF35715}"/>
              </a:ext>
            </a:extLst>
          </p:cNvPr>
          <p:cNvGrpSpPr/>
          <p:nvPr/>
        </p:nvGrpSpPr>
        <p:grpSpPr>
          <a:xfrm>
            <a:off x="74576" y="4627580"/>
            <a:ext cx="2390589" cy="1501590"/>
            <a:chOff x="1974135" y="4746375"/>
            <a:chExt cx="2390589" cy="1501590"/>
          </a:xfrm>
        </p:grpSpPr>
        <p:pic>
          <p:nvPicPr>
            <p:cNvPr id="14" name="Picture 2" descr="ピケテラユニットは、社会開発省の前で新しい闘争計画を発表します。(写真:テラム)">
              <a:extLst>
                <a:ext uri="{FF2B5EF4-FFF2-40B4-BE49-F238E27FC236}">
                  <a16:creationId xmlns:a16="http://schemas.microsoft.com/office/drawing/2014/main" id="{6DF97090-A5F4-3227-F14A-30E0526E9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136" y="4746375"/>
              <a:ext cx="2390588" cy="12446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0DADA3D-3B4C-877E-7837-642AB8417760}"/>
                </a:ext>
              </a:extLst>
            </p:cNvPr>
            <p:cNvSpPr txBox="1"/>
            <p:nvPr/>
          </p:nvSpPr>
          <p:spPr>
            <a:xfrm>
              <a:off x="1974135" y="5990596"/>
              <a:ext cx="2390587" cy="2573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kumimoji="1" lang="ja-JP" altLang="en-US" sz="1200" dirty="0"/>
                <a:t>人的資本省前・７月９日大通り</a:t>
              </a:r>
              <a:endParaRPr kumimoji="1" lang="en-US" altLang="ja-JP" sz="1200" dirty="0"/>
            </a:p>
          </p:txBody>
        </p:sp>
      </p:grp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F8341218-AF73-D5D3-DBDA-1A73DC04D18B}"/>
              </a:ext>
            </a:extLst>
          </p:cNvPr>
          <p:cNvSpPr/>
          <p:nvPr/>
        </p:nvSpPr>
        <p:spPr>
          <a:xfrm>
            <a:off x="7006487" y="913967"/>
            <a:ext cx="1315145" cy="385964"/>
          </a:xfrm>
          <a:prstGeom prst="wedgeRectCallout">
            <a:avLst>
              <a:gd name="adj1" fmla="val -51099"/>
              <a:gd name="adj2" fmla="val 144444"/>
            </a:avLst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在アルゼンチン</a:t>
            </a:r>
            <a:endParaRPr kumimoji="1" lang="en-US" altLang="ja-JP" sz="1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日本大使館</a:t>
            </a:r>
          </a:p>
        </p:txBody>
      </p:sp>
      <p:cxnSp>
        <p:nvCxnSpPr>
          <p:cNvPr id="71" name="直線矢印コネクタ 70"/>
          <p:cNvCxnSpPr>
            <a:cxnSpLocks/>
          </p:cNvCxnSpPr>
          <p:nvPr/>
        </p:nvCxnSpPr>
        <p:spPr>
          <a:xfrm flipH="1">
            <a:off x="2544319" y="4826890"/>
            <a:ext cx="1330212" cy="6183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cxnSpLocks/>
          </p:cNvCxnSpPr>
          <p:nvPr/>
        </p:nvCxnSpPr>
        <p:spPr>
          <a:xfrm>
            <a:off x="6472143" y="3771909"/>
            <a:ext cx="333877" cy="76219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A13AE94-3CD9-B38B-CB4C-F99A6706B064}"/>
              </a:ext>
            </a:extLst>
          </p:cNvPr>
          <p:cNvCxnSpPr>
            <a:cxnSpLocks/>
          </p:cNvCxnSpPr>
          <p:nvPr/>
        </p:nvCxnSpPr>
        <p:spPr>
          <a:xfrm flipH="1" flipV="1">
            <a:off x="1218407" y="3655309"/>
            <a:ext cx="450203" cy="3713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6774923" y="1801599"/>
            <a:ext cx="724123" cy="4069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881427E-3994-011E-7C96-CDD84DC02C74}"/>
              </a:ext>
            </a:extLst>
          </p:cNvPr>
          <p:cNvSpPr/>
          <p:nvPr/>
        </p:nvSpPr>
        <p:spPr>
          <a:xfrm rot="8165637">
            <a:off x="3420091" y="4673383"/>
            <a:ext cx="3320167" cy="228461"/>
          </a:xfrm>
          <a:prstGeom prst="roundRect">
            <a:avLst/>
          </a:prstGeom>
          <a:solidFill>
            <a:srgbClr val="CCCCFF">
              <a:alpha val="20000"/>
            </a:srgbClr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>
            <a:cxnSpLocks/>
          </p:cNvCxnSpPr>
          <p:nvPr/>
        </p:nvCxnSpPr>
        <p:spPr>
          <a:xfrm flipH="1" flipV="1">
            <a:off x="2559253" y="1579179"/>
            <a:ext cx="1387405" cy="7198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45F3ED-4627-9F7D-6181-49353440D053}"/>
              </a:ext>
            </a:extLst>
          </p:cNvPr>
          <p:cNvSpPr txBox="1"/>
          <p:nvPr/>
        </p:nvSpPr>
        <p:spPr>
          <a:xfrm>
            <a:off x="4716016" y="1772816"/>
            <a:ext cx="1472025" cy="365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kumimoji="1" lang="ja-JP" altLang="en-US" sz="1200" dirty="0"/>
              <a:t>プレシデンテ・ロケ・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サエンス・ペニャ通り</a:t>
            </a:r>
            <a:endParaRPr kumimoji="1" lang="en-US" altLang="ja-JP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EF8F62-CCBC-25B1-14C0-58858C0FC500}"/>
              </a:ext>
            </a:extLst>
          </p:cNvPr>
          <p:cNvSpPr txBox="1"/>
          <p:nvPr/>
        </p:nvSpPr>
        <p:spPr>
          <a:xfrm>
            <a:off x="4644008" y="5689619"/>
            <a:ext cx="1224556" cy="365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kumimoji="1" lang="ja-JP" altLang="en-US" sz="1200" dirty="0"/>
              <a:t>プレシデンテ・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フリオＡ・ロカ通り</a:t>
            </a:r>
            <a:endParaRPr kumimoji="1" lang="en-US" altLang="ja-JP" sz="12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33B8073-FB67-FBC7-D21A-8379A3F3D969}"/>
              </a:ext>
            </a:extLst>
          </p:cNvPr>
          <p:cNvCxnSpPr>
            <a:cxnSpLocks/>
          </p:cNvCxnSpPr>
          <p:nvPr/>
        </p:nvCxnSpPr>
        <p:spPr>
          <a:xfrm flipV="1">
            <a:off x="4875684" y="2156265"/>
            <a:ext cx="172595" cy="5363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D0C6AE2-2A57-CDB9-D9B2-D47AA059CE4C}"/>
              </a:ext>
            </a:extLst>
          </p:cNvPr>
          <p:cNvCxnSpPr>
            <a:cxnSpLocks/>
          </p:cNvCxnSpPr>
          <p:nvPr/>
        </p:nvCxnSpPr>
        <p:spPr>
          <a:xfrm>
            <a:off x="4958108" y="5052858"/>
            <a:ext cx="5641" cy="6124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1F8ACC8-AB0A-82A5-F075-9632E796A37D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A5F213A-C06E-DD8A-13C9-845D248DB2CC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E38F5D04-8D9B-7B25-8593-F7DACDBE9E5D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/>
                <a:t>ブエノスアイレス市中心部のデモ多発地域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1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1294" y="5733256"/>
            <a:ext cx="88952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●２０２５年３月１２日、年金受給者によるデモ活動へキルチネル派（左派系）のフーリガン集団が参加したことにより過激化。治安機関と衝突し、多数の負傷者と器物損壊が発生。</a:t>
            </a:r>
            <a:endParaRPr kumimoji="1" lang="en-US" altLang="ja-JP" dirty="0"/>
          </a:p>
          <a:p>
            <a:r>
              <a:rPr kumimoji="1" lang="ja-JP" altLang="en-US" dirty="0"/>
              <a:t>→　</a:t>
            </a:r>
            <a:r>
              <a:rPr kumimoji="1" lang="ja-JP" altLang="en-US" dirty="0">
                <a:solidFill>
                  <a:srgbClr val="FF0000"/>
                </a:solidFill>
              </a:rPr>
              <a:t>被害に巻き込まれない</a:t>
            </a:r>
            <a:r>
              <a:rPr kumimoji="1" lang="ja-JP" altLang="en-US" dirty="0"/>
              <a:t>ために、</a:t>
            </a:r>
            <a:r>
              <a:rPr kumimoji="1" lang="ja-JP" altLang="en-US" dirty="0">
                <a:solidFill>
                  <a:srgbClr val="FF0000"/>
                </a:solidFill>
              </a:rPr>
              <a:t>デモ活動</a:t>
            </a:r>
            <a:r>
              <a:rPr kumimoji="1" lang="ja-JP" altLang="en-US" dirty="0"/>
              <a:t>が行われている場所へは</a:t>
            </a:r>
            <a:r>
              <a:rPr kumimoji="1" lang="ja-JP" altLang="en-US" dirty="0">
                <a:solidFill>
                  <a:srgbClr val="FF0000"/>
                </a:solidFill>
              </a:rPr>
              <a:t>絶対に近付かない！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358B36-0A50-7FC8-D95C-4F524770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3" y="3173901"/>
            <a:ext cx="3773915" cy="2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デモからのポストカード">
            <a:extLst>
              <a:ext uri="{FF2B5EF4-FFF2-40B4-BE49-F238E27FC236}">
                <a16:creationId xmlns:a16="http://schemas.microsoft.com/office/drawing/2014/main" id="{7101FCA6-300B-26F7-001C-DF46D7EC2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848" y="575152"/>
            <a:ext cx="3839860" cy="25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つの連邦軍は">
            <a:extLst>
              <a:ext uri="{FF2B5EF4-FFF2-40B4-BE49-F238E27FC236}">
                <a16:creationId xmlns:a16="http://schemas.microsoft.com/office/drawing/2014/main" id="{9E2D60B0-BB72-DA9A-59C1-CEC9BA0B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06" y="3153654"/>
            <a:ext cx="3773914" cy="251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先週の水曜日、年金の改善要求の枠組みの中で、過激派と治安部隊との間で激しい対立があった">
            <a:extLst>
              <a:ext uri="{FF2B5EF4-FFF2-40B4-BE49-F238E27FC236}">
                <a16:creationId xmlns:a16="http://schemas.microsoft.com/office/drawing/2014/main" id="{9E6C57E0-BF3A-3751-D32E-631407D2C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363" y="575151"/>
            <a:ext cx="3773915" cy="25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D4834D-B003-F8DD-48B1-0A3E42BFBE49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89832ED-DAD8-23B2-86C8-F2A88BD196C0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63270ECA-FD18-C0EE-30E2-D4A3B04A2CB1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dirty="0"/>
                <a:t>デモ活動の過激化・治安機関との衝突</a:t>
              </a:r>
              <a:r>
                <a:rPr kumimoji="1" lang="en-US" altLang="ja-JP" dirty="0"/>
                <a:t> 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42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24399" y="6068913"/>
            <a:ext cx="88952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Georgia"/>
                <a:ea typeface="ＭＳ Ｐゴシック"/>
              </a:rPr>
              <a:t>●２０２３年１２月のミレイ政権発足以来、</a:t>
            </a:r>
            <a:r>
              <a:rPr lang="ja-JP" altLang="en-US" sz="1600" dirty="0">
                <a:solidFill>
                  <a:srgbClr val="333333"/>
                </a:solidFill>
                <a:latin typeface="Georgia"/>
                <a:ea typeface="ＭＳ Ｐゴシック"/>
              </a:rPr>
              <a:t>最も</a:t>
            </a:r>
            <a:r>
              <a:rPr lang="ja-JP" altLang="en-US" sz="1600" dirty="0">
                <a:solidFill>
                  <a:srgbClr val="FF0000"/>
                </a:solidFill>
                <a:latin typeface="Georgia"/>
                <a:ea typeface="ＭＳ Ｐゴシック"/>
              </a:rPr>
              <a:t>激しい暴動を伴うデモ事案。</a:t>
            </a:r>
            <a:endParaRPr lang="en-US" altLang="ja-JP" sz="1600" strike="sngStrike" dirty="0">
              <a:solidFill>
                <a:srgbClr val="FF0000"/>
              </a:solidFill>
              <a:latin typeface="Georgia"/>
              <a:ea typeface="ＭＳ Ｐゴシック"/>
            </a:endParaRPr>
          </a:p>
          <a:p>
            <a:r>
              <a:rPr kumimoji="1" lang="ja-JP" altLang="en-US" sz="1600" dirty="0"/>
              <a:t>●警察は、過激化・暴徒化したデモ隊を</a:t>
            </a:r>
            <a:r>
              <a:rPr kumimoji="1" lang="ja-JP" altLang="en-US" sz="1600" dirty="0">
                <a:solidFill>
                  <a:srgbClr val="FF0000"/>
                </a:solidFill>
              </a:rPr>
              <a:t>放水銃</a:t>
            </a:r>
            <a:r>
              <a:rPr kumimoji="1" lang="ja-JP" altLang="en-US" sz="1600" dirty="0"/>
              <a:t>、</a:t>
            </a:r>
            <a:r>
              <a:rPr kumimoji="1" lang="ja-JP" altLang="en-US" sz="1600" dirty="0">
                <a:solidFill>
                  <a:srgbClr val="FF0000"/>
                </a:solidFill>
              </a:rPr>
              <a:t>非殺傷性ゴム弾の射撃</a:t>
            </a:r>
            <a:r>
              <a:rPr kumimoji="1" lang="ja-JP" altLang="en-US" sz="1600" dirty="0"/>
              <a:t>等で鎮圧。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414996"/>
            <a:ext cx="9144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２０２４年６月１２日、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連邦議会議事堂周辺において、自由推進法</a:t>
            </a:r>
            <a:r>
              <a:rPr kumimoji="1" lang="ja-JP" altLang="en-US" sz="1600" dirty="0"/>
              <a:t>（</a:t>
            </a:r>
            <a:r>
              <a:rPr kumimoji="1" lang="en-US" altLang="ja-JP" sz="1600" dirty="0"/>
              <a:t>Lay de Bases</a:t>
            </a:r>
            <a:r>
              <a:rPr kumimoji="1" lang="ja-JP" altLang="en-US" sz="1600" dirty="0"/>
              <a:t>）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及び</a:t>
            </a:r>
            <a:r>
              <a:rPr lang="ja-JP" altLang="en-US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税制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パッケージ法案の上院審議に抗議する左派</a:t>
            </a:r>
            <a:r>
              <a:rPr lang="ja-JP" altLang="en-US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系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活動</a:t>
            </a:r>
            <a:r>
              <a:rPr lang="ja-JP" altLang="en-US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家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等の団体によるデモ活動が</a:t>
            </a:r>
            <a:r>
              <a:rPr lang="ja-JP" altLang="en-US" sz="1600" dirty="0"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行われ</a:t>
            </a:r>
            <a:r>
              <a:rPr lang="ja-JP" altLang="ja-JP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、一部の者による投石、火炎瓶の投下、車両やゴミ箱への放火等の過激な抗議行為</a:t>
            </a:r>
            <a:r>
              <a:rPr lang="ja-JP" altLang="en-US" sz="1600" dirty="0"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により、治安機関と衝突した。</a:t>
            </a:r>
            <a:endParaRPr kumimoji="1"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300CDD-BF09-6448-55F2-54B0A7C74C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33" y="1380346"/>
            <a:ext cx="3437063" cy="22902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9EA863-C84E-56B5-79AC-A9529CCC6B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4638"/>
            <a:ext cx="3456385" cy="22902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272D83-DA73-2408-5CE8-51D279B293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33" y="3721773"/>
            <a:ext cx="3437063" cy="22669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ED3F26-7891-CA23-DFC8-4AC215C4FE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24712"/>
            <a:ext cx="3456385" cy="230003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670208-03BA-EDF4-3AB3-71911250DDF3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098CE6E-6429-F2E0-AFEC-0C8144B65534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E3862C9F-AC94-496E-ED50-75E6B4108662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dirty="0"/>
                <a:t>議会審議に反対するデモ活動の過激化</a:t>
              </a:r>
              <a:r>
                <a:rPr kumimoji="1" lang="en-US" altLang="ja-JP" dirty="0"/>
                <a:t> 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66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620" y="3102132"/>
            <a:ext cx="3892828" cy="25546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41294" y="5733256"/>
            <a:ext cx="88952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●２０２１年３月１０日、ＩＭＦとの債務返済関連法案に反対するデモ隊のうち、過激な一部参加者が、連邦議会庁舎に対して</a:t>
            </a:r>
            <a:r>
              <a:rPr kumimoji="1" lang="ja-JP" altLang="en-US" dirty="0">
                <a:solidFill>
                  <a:srgbClr val="FF0000"/>
                </a:solidFill>
              </a:rPr>
              <a:t>投石</a:t>
            </a:r>
            <a:r>
              <a:rPr kumimoji="1" lang="ja-JP" altLang="en-US" dirty="0"/>
              <a:t>、警察に対して</a:t>
            </a:r>
            <a:r>
              <a:rPr kumimoji="1" lang="ja-JP" altLang="en-US" dirty="0">
                <a:solidFill>
                  <a:srgbClr val="FF0000"/>
                </a:solidFill>
              </a:rPr>
              <a:t>火炎瓶</a:t>
            </a:r>
            <a:r>
              <a:rPr kumimoji="1" lang="ja-JP" altLang="en-US" dirty="0"/>
              <a:t>を投てき。</a:t>
            </a:r>
            <a:endParaRPr kumimoji="1" lang="en-US" altLang="ja-JP" dirty="0"/>
          </a:p>
          <a:p>
            <a:r>
              <a:rPr kumimoji="1" lang="ja-JP" altLang="en-US" dirty="0"/>
              <a:t>→　</a:t>
            </a:r>
            <a:r>
              <a:rPr kumimoji="1" lang="ja-JP" altLang="en-US" dirty="0">
                <a:solidFill>
                  <a:srgbClr val="FF0000"/>
                </a:solidFill>
              </a:rPr>
              <a:t>被害に巻き込まれない</a:t>
            </a:r>
            <a:r>
              <a:rPr kumimoji="1" lang="ja-JP" altLang="en-US" dirty="0"/>
              <a:t>ために、</a:t>
            </a:r>
            <a:r>
              <a:rPr kumimoji="1" lang="ja-JP" altLang="en-US" dirty="0">
                <a:solidFill>
                  <a:srgbClr val="FF0000"/>
                </a:solidFill>
              </a:rPr>
              <a:t>デモ活動</a:t>
            </a:r>
            <a:r>
              <a:rPr kumimoji="1" lang="ja-JP" altLang="en-US" dirty="0"/>
              <a:t>が行われている場所には絶対に</a:t>
            </a:r>
            <a:r>
              <a:rPr kumimoji="1" lang="ja-JP" altLang="en-US" dirty="0">
                <a:solidFill>
                  <a:srgbClr val="FF0000"/>
                </a:solidFill>
              </a:rPr>
              <a:t>近付かない！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291" y="483299"/>
            <a:ext cx="3894548" cy="25334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75" y="3093536"/>
            <a:ext cx="3814506" cy="2568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61" y="487274"/>
            <a:ext cx="3814506" cy="25349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74519C5-120F-155B-03B0-C53D92BE7524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2E6E940-4992-816C-5FCC-093B1B7B5226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5F8A79F2-57D6-3606-49AF-CE8A306D2A4E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dirty="0"/>
                <a:t>デモにおける投石・火炎瓶の使用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07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46354" y="414996"/>
          <a:ext cx="8640480" cy="551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622647659"/>
                    </a:ext>
                  </a:extLst>
                </a:gridCol>
                <a:gridCol w="2580160">
                  <a:extLst>
                    <a:ext uri="{9D8B030D-6E8A-4147-A177-3AD203B41FA5}">
                      <a16:colId xmlns:a16="http://schemas.microsoft.com/office/drawing/2014/main" val="1532579679"/>
                    </a:ext>
                  </a:extLst>
                </a:gridCol>
                <a:gridCol w="2580160">
                  <a:extLst>
                    <a:ext uri="{9D8B030D-6E8A-4147-A177-3AD203B41FA5}">
                      <a16:colId xmlns:a16="http://schemas.microsoft.com/office/drawing/2014/main" val="4184932891"/>
                    </a:ext>
                  </a:extLst>
                </a:gridCol>
                <a:gridCol w="2580160">
                  <a:extLst>
                    <a:ext uri="{9D8B030D-6E8A-4147-A177-3AD203B41FA5}">
                      <a16:colId xmlns:a16="http://schemas.microsoft.com/office/drawing/2014/main" val="2294020454"/>
                    </a:ext>
                  </a:extLst>
                </a:gridCol>
              </a:tblGrid>
              <a:tr h="368526"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ピケテーロ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Piquetero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バンデラッソ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Banderazo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カセロラッソ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Cacelorazo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0354"/>
                  </a:ext>
                </a:extLst>
              </a:tr>
              <a:tr h="176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00456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参加者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主として労働組合や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社会・人権団体等が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動員する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低所得者層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主に中産階級以上の一般市民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46424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賃上げ、手当支給など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待遇改善の要求等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政府に対する不満表明等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（近年の例：新型コロナ感染対策の外出制限等）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65089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行動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タイヤを燃やす、集団での行進、テントを張りキャンプする等、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長時間・数日間にわたり道路を占拠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　自動車が国旗を振りかざし、クラクションを鳴らしながら、オベリスコ周辺等に集結する。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金属製の鍋やフライパンを打ち鳴らす。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（自宅や屋外問わず）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96295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危険性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中（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状況による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140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46354" y="5949280"/>
            <a:ext cx="86404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●ブエノスアイレス中心部での大規模なデモ行進や抗議活動により、交通渋滞や観光スポット周辺での騒乱が発生するなど、日常生活への影響が生じる。</a:t>
            </a:r>
            <a:endParaRPr kumimoji="1" lang="en-US" altLang="ja-JP" sz="1600" dirty="0"/>
          </a:p>
          <a:p>
            <a:r>
              <a:rPr kumimoji="1" lang="ja-JP" altLang="en-US" sz="1600" dirty="0"/>
              <a:t>●近年は、デモ活動が過激化し治安機関と衝突することも珍しくないため、絶対に近寄らない！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348" y="1078934"/>
            <a:ext cx="2520000" cy="17203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402" y="1057902"/>
            <a:ext cx="2543048" cy="1764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899" y="1066646"/>
            <a:ext cx="2556000" cy="17449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069D0BF-2988-C861-8883-E25AB9F19E40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9A55391-6FF8-EDE4-8F37-3567F0B1D483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680A5722-5E7B-2F17-5912-37E7B14BF457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dirty="0"/>
                <a:t>アルゼンチンにおける抗議活動の様態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7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436245"/>
            <a:ext cx="7992888" cy="493462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2008" y="5787261"/>
            <a:ext cx="89644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●旅券法第１６条の規定により、外国に住所又は一時滞在先を定めて</a:t>
            </a:r>
            <a:r>
              <a:rPr lang="en-US" altLang="ja-JP" sz="1400" b="0" i="0" dirty="0">
                <a:solidFill>
                  <a:srgbClr val="FF0000"/>
                </a:solidFill>
                <a:effectLst/>
                <a:latin typeface="ヒラギノ角ゴ ProN W3"/>
              </a:rPr>
              <a:t>3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ヒラギノ角ゴ ProN W3"/>
              </a:rPr>
              <a:t>か月以上滞在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する日本人は、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ヒラギノ角ゴ ProN W3"/>
              </a:rPr>
              <a:t>在留届を提出することが義務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付けられています。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在留届が提出されていると、緊急時の連絡、安否確認、各種支援などが受けられます。</a:t>
            </a:r>
            <a:endParaRPr lang="en-US" altLang="ja-JP" sz="1400" b="0" i="0" dirty="0">
              <a:solidFill>
                <a:srgbClr val="333333"/>
              </a:solidFill>
              <a:effectLst/>
              <a:latin typeface="inherit"/>
            </a:endParaRPr>
          </a:p>
          <a:p>
            <a:pPr fontAlgn="base"/>
            <a:r>
              <a:rPr kumimoji="1" lang="ja-JP" altLang="en-US" sz="1400" dirty="0"/>
              <a:t>●たびレジに登録することで、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海外安全情報メールを受信できます。赴任地からの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inherit"/>
              </a:rPr>
              <a:t>国外旅行・短期出張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の際にも登録することを推奨します。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54E5DC-0331-B221-332D-D5CF6C603B99}"/>
              </a:ext>
            </a:extLst>
          </p:cNvPr>
          <p:cNvSpPr txBox="1"/>
          <p:nvPr/>
        </p:nvSpPr>
        <p:spPr>
          <a:xfrm>
            <a:off x="4427984" y="5249183"/>
            <a:ext cx="4608512" cy="5232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【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在留届けの提出・たびレジの登録はココから↓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】</a:t>
            </a:r>
            <a:endParaRPr kumimoji="1" lang="en-US" altLang="ja-JP" sz="1400" dirty="0">
              <a:hlinkClick r:id="rId4"/>
            </a:endParaRPr>
          </a:p>
          <a:p>
            <a:r>
              <a:rPr kumimoji="1" lang="en-US" altLang="ja-JP" sz="1400" dirty="0">
                <a:hlinkClick r:id="rId4"/>
              </a:rPr>
              <a:t>https://www.ezairyu.mofa.go.jp/RRnet/index.html</a:t>
            </a:r>
            <a:endParaRPr kumimoji="1" lang="en-US" altLang="ja-JP" sz="14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AABEA59-1197-1F33-6191-47E7DD06ED1A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6B53E49-B401-F4DD-A0BC-E5BD240154C2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D765A71B-B7AF-FA2C-F2B9-E90CA3A3F86A}"/>
                </a:ext>
              </a:extLst>
            </p:cNvPr>
            <p:cNvSpPr txBox="1">
              <a:spLocks/>
            </p:cNvSpPr>
            <p:nvPr/>
          </p:nvSpPr>
          <p:spPr>
            <a:xfrm>
              <a:off x="1835696" y="558242"/>
              <a:ext cx="5472608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dirty="0"/>
                <a:t>たびレジ登録・「在留届</a:t>
              </a:r>
              <a:r>
                <a:rPr lang="ja-JP" altLang="en-US" dirty="0"/>
                <a:t>」提出のお願い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8905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テンプレート03">
  <a:themeElements>
    <a:clrScheme name="外務省パワポ">
      <a:dk1>
        <a:sysClr val="windowText" lastClr="000000"/>
      </a:dk1>
      <a:lt1>
        <a:sysClr val="window" lastClr="FFFFFF"/>
      </a:lt1>
      <a:dk2>
        <a:srgbClr val="003366"/>
      </a:dk2>
      <a:lt2>
        <a:srgbClr val="BFF0FE"/>
      </a:lt2>
      <a:accent1>
        <a:srgbClr val="86631D"/>
      </a:accent1>
      <a:accent2>
        <a:srgbClr val="938953"/>
      </a:accent2>
      <a:accent3>
        <a:srgbClr val="548DD4"/>
      </a:accent3>
      <a:accent4>
        <a:srgbClr val="31859B"/>
      </a:accent4>
      <a:accent5>
        <a:srgbClr val="8DB3E2"/>
      </a:accent5>
      <a:accent6>
        <a:srgbClr val="9999FF"/>
      </a:accent6>
      <a:hlink>
        <a:srgbClr val="1F497D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rgbClr val="E8CC94"/>
        </a:solidFill>
      </a:spPr>
      <a:bodyPr vertOverflow="overflow" horzOverflow="overflow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7e66dd-9bfe-413f-a6e3-b3bbb52e33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44FC00AB6DAEA42BDD058B4ADB071DB" ma:contentTypeVersion="13" ma:contentTypeDescription="新しいドキュメントを作成します。" ma:contentTypeScope="" ma:versionID="294975449536da6c18fd4ed0fd045851">
  <xsd:schema xmlns:xsd="http://www.w3.org/2001/XMLSchema" xmlns:xs="http://www.w3.org/2001/XMLSchema" xmlns:p="http://schemas.microsoft.com/office/2006/metadata/properties" xmlns:ns2="0d7e66dd-9bfe-413f-a6e3-b3bbb52e33c5" xmlns:ns3="ec10370e-d72b-4c8e-810e-985050f412ba" targetNamespace="http://schemas.microsoft.com/office/2006/metadata/properties" ma:root="true" ma:fieldsID="0cd296c44480c7f87703a5252e778ee6" ns2:_="" ns3:_="">
    <xsd:import namespace="0d7e66dd-9bfe-413f-a6e3-b3bbb52e33c5"/>
    <xsd:import namespace="ec10370e-d72b-4c8e-810e-985050f41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e66dd-9bfe-413f-a6e3-b3bbb52e3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30b03df3-b95d-4578-86db-04c659450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0370e-d72b-4c8e-810e-985050f41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E1258-F149-4427-B5E0-62F6C1D0E655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c3d29c8-aacd-4f6a-b5fa-440bb202ba2c"/>
    <ds:schemaRef ds:uri="http://purl.org/dc/terms/"/>
    <ds:schemaRef ds:uri="1d96793b-0cc9-4cdc-bfc1-9d9d98ca17d9"/>
    <ds:schemaRef ds:uri="http://schemas.microsoft.com/sharepoint/v3"/>
    <ds:schemaRef ds:uri="http://www.w3.org/XML/1998/namespace"/>
    <ds:schemaRef ds:uri="0d7e66dd-9bfe-413f-a6e3-b3bbb52e33c5"/>
  </ds:schemaRefs>
</ds:datastoreItem>
</file>

<file path=customXml/itemProps2.xml><?xml version="1.0" encoding="utf-8"?>
<ds:datastoreItem xmlns:ds="http://schemas.openxmlformats.org/officeDocument/2006/customXml" ds:itemID="{C6D15480-3B25-4F34-BDE8-EED4CD51EB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0C218-C2D5-42C9-975A-D05D3AF79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7e66dd-9bfe-413f-a6e3-b3bbb52e33c5"/>
    <ds:schemaRef ds:uri="ec10370e-d72b-4c8e-810e-985050f41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706</Words>
  <PresentationFormat>画面に合わせる (4:3)</PresentationFormat>
  <Paragraphs>59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inherit</vt:lpstr>
      <vt:lpstr>ＭＳ Ｐゴシック</vt:lpstr>
      <vt:lpstr>ヒラギノ角ゴ ProN W3</vt:lpstr>
      <vt:lpstr>游ゴシック</vt:lpstr>
      <vt:lpstr>Arial</vt:lpstr>
      <vt:lpstr>Georgia</vt:lpstr>
      <vt:lpstr>Wingdings</vt:lpstr>
      <vt:lpstr>PowerPointテンプレート03</vt:lpstr>
      <vt:lpstr>ブエノスアイレス市中心部のデモ多発地域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0x010100B44FC00AB6DAEA42BDD058B4ADB071DB</vt:lpwstr>
  </property>
  <property fmtid="{D5CDD505-2E9C-101B-9397-08002B2CF9AE}" pid="3" name="MediaServiceImageTags">
    <vt:lpwstr/>
  </property>
</Properties>
</file>